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40"/>
  </p:notesMasterIdLst>
  <p:handoutMasterIdLst>
    <p:handoutMasterId r:id="rId41"/>
  </p:handoutMasterIdLst>
  <p:sldIdLst>
    <p:sldId id="280" r:id="rId5"/>
    <p:sldId id="395" r:id="rId6"/>
    <p:sldId id="380" r:id="rId7"/>
    <p:sldId id="381" r:id="rId8"/>
    <p:sldId id="282" r:id="rId9"/>
    <p:sldId id="284" r:id="rId10"/>
    <p:sldId id="387" r:id="rId11"/>
    <p:sldId id="364" r:id="rId12"/>
    <p:sldId id="363" r:id="rId13"/>
    <p:sldId id="285" r:id="rId14"/>
    <p:sldId id="382" r:id="rId15"/>
    <p:sldId id="375" r:id="rId16"/>
    <p:sldId id="293" r:id="rId17"/>
    <p:sldId id="292" r:id="rId18"/>
    <p:sldId id="393" r:id="rId19"/>
    <p:sldId id="291" r:id="rId20"/>
    <p:sldId id="392" r:id="rId21"/>
    <p:sldId id="273" r:id="rId22"/>
    <p:sldId id="279" r:id="rId23"/>
    <p:sldId id="384" r:id="rId24"/>
    <p:sldId id="302" r:id="rId25"/>
    <p:sldId id="297" r:id="rId26"/>
    <p:sldId id="299" r:id="rId27"/>
    <p:sldId id="377" r:id="rId28"/>
    <p:sldId id="308" r:id="rId29"/>
    <p:sldId id="367" r:id="rId30"/>
    <p:sldId id="368" r:id="rId31"/>
    <p:sldId id="369" r:id="rId32"/>
    <p:sldId id="386" r:id="rId33"/>
    <p:sldId id="376" r:id="rId34"/>
    <p:sldId id="304" r:id="rId35"/>
    <p:sldId id="391" r:id="rId36"/>
    <p:sldId id="379" r:id="rId37"/>
    <p:sldId id="278" r:id="rId38"/>
    <p:sldId id="305" r:id="rId39"/>
  </p:sldIdLst>
  <p:sldSz cx="24387175" cy="13716000"/>
  <p:notesSz cx="7053263" cy="9309100"/>
  <p:defaultTextStyle>
    <a:defPPr>
      <a:defRPr lang="en-US"/>
    </a:defPPr>
    <a:lvl1pPr marL="0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ptxGenJS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7E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98" y="258"/>
      </p:cViewPr>
      <p:guideLst>
        <p:guide orient="horz" pos="4320"/>
        <p:guide pos="76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56414" cy="467071"/>
          </a:xfrm>
          <a:prstGeom prst="rect">
            <a:avLst/>
          </a:prstGeom>
        </p:spPr>
        <p:txBody>
          <a:bodyPr vert="horz" lIns="93491" tIns="46746" rIns="93491" bIns="4674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1"/>
            <a:ext cx="3056414" cy="467071"/>
          </a:xfrm>
          <a:prstGeom prst="rect">
            <a:avLst/>
          </a:prstGeom>
        </p:spPr>
        <p:txBody>
          <a:bodyPr vert="horz" lIns="93491" tIns="46746" rIns="93491" bIns="46746" rtlCol="0"/>
          <a:lstStyle>
            <a:lvl1pPr algn="r">
              <a:defRPr sz="1300"/>
            </a:lvl1pPr>
          </a:lstStyle>
          <a:p>
            <a:fld id="{52CFFC7C-0376-E44D-ACA0-D60DC10B59F7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0"/>
          </a:xfrm>
          <a:prstGeom prst="rect">
            <a:avLst/>
          </a:prstGeom>
        </p:spPr>
        <p:txBody>
          <a:bodyPr vert="horz" lIns="93491" tIns="46746" rIns="93491" bIns="4674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0"/>
          </a:xfrm>
          <a:prstGeom prst="rect">
            <a:avLst/>
          </a:prstGeom>
        </p:spPr>
        <p:txBody>
          <a:bodyPr vert="horz" lIns="93491" tIns="46746" rIns="93491" bIns="46746" rtlCol="0" anchor="b"/>
          <a:lstStyle>
            <a:lvl1pPr algn="r">
              <a:defRPr sz="1300"/>
            </a:lvl1pPr>
          </a:lstStyle>
          <a:p>
            <a:fld id="{F856CEB7-CA9E-364F-BFA0-4F3CF7BA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56414" cy="467071"/>
          </a:xfrm>
          <a:prstGeom prst="rect">
            <a:avLst/>
          </a:prstGeom>
        </p:spPr>
        <p:txBody>
          <a:bodyPr vert="horz" lIns="93491" tIns="46746" rIns="93491" bIns="4674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1"/>
            <a:ext cx="3056414" cy="467071"/>
          </a:xfrm>
          <a:prstGeom prst="rect">
            <a:avLst/>
          </a:prstGeom>
        </p:spPr>
        <p:txBody>
          <a:bodyPr vert="horz" lIns="93491" tIns="46746" rIns="93491" bIns="46746" rtlCol="0"/>
          <a:lstStyle>
            <a:lvl1pPr algn="r">
              <a:defRPr sz="1300"/>
            </a:lvl1pPr>
          </a:lstStyle>
          <a:p>
            <a:fld id="{B73084A9-F47F-4C98-8B1E-E75867BD6E6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63638"/>
            <a:ext cx="5583237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1" tIns="46746" rIns="93491" bIns="467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9"/>
          </a:xfrm>
          <a:prstGeom prst="rect">
            <a:avLst/>
          </a:prstGeom>
        </p:spPr>
        <p:txBody>
          <a:bodyPr vert="horz" lIns="93491" tIns="46746" rIns="93491" bIns="467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0"/>
          </a:xfrm>
          <a:prstGeom prst="rect">
            <a:avLst/>
          </a:prstGeom>
        </p:spPr>
        <p:txBody>
          <a:bodyPr vert="horz" lIns="93491" tIns="46746" rIns="93491" bIns="4674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0"/>
          </a:xfrm>
          <a:prstGeom prst="rect">
            <a:avLst/>
          </a:prstGeom>
        </p:spPr>
        <p:txBody>
          <a:bodyPr vert="horz" lIns="93491" tIns="46746" rIns="93491" bIns="46746" rtlCol="0" anchor="b"/>
          <a:lstStyle>
            <a:lvl1pPr algn="r">
              <a:defRPr sz="1300"/>
            </a:lvl1pPr>
          </a:lstStyle>
          <a:p>
            <a:fld id="{E9FC38A6-765C-4FBD-9973-0C9F5480E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86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C38A6-765C-4FBD-9973-0C9F5480E2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00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Say Yes to everything</a:t>
            </a:r>
            <a:r>
              <a:rPr lang="en-US" baseline="0"/>
              <a:t> – Easy Reward/Instant Gratification. Long Term Discontent</a:t>
            </a:r>
          </a:p>
          <a:p>
            <a:r>
              <a:rPr lang="en-US" baseline="0"/>
              <a:t>Say No – Regret for a Few minutes –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C38A6-765C-4FBD-9973-0C9F5480E24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3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Say Yes to everything</a:t>
            </a:r>
            <a:r>
              <a:rPr lang="en-US" baseline="0"/>
              <a:t> – Easy Reward/Instant Gratification. Long Term Discontent</a:t>
            </a:r>
          </a:p>
          <a:p>
            <a:r>
              <a:rPr lang="en-US" baseline="0"/>
              <a:t>Say No – Regret for a Few minutes –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C38A6-765C-4FBD-9973-0C9F5480E24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54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Could you take a day</a:t>
            </a:r>
            <a:r>
              <a:rPr lang="en-US" baseline="0"/>
              <a:t> without your phone, the internet, </a:t>
            </a:r>
            <a:r>
              <a:rPr lang="en-US" baseline="0" err="1"/>
              <a:t>Netlfix</a:t>
            </a:r>
            <a:r>
              <a:rPr lang="en-US" baseline="0"/>
              <a:t> and social media? How about any electronic games you may play? Could you do it for a week? A month? Would you be enriched?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C38A6-765C-4FBD-9973-0C9F5480E24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9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Could you take a day</a:t>
            </a:r>
            <a:r>
              <a:rPr lang="en-US" baseline="0"/>
              <a:t> without your phone, the internet, </a:t>
            </a:r>
            <a:r>
              <a:rPr lang="en-US" baseline="0" err="1"/>
              <a:t>Netlfix</a:t>
            </a:r>
            <a:r>
              <a:rPr lang="en-US" baseline="0"/>
              <a:t> and social media? How about any electronic games you may play? Could you do it for a week? A month? Would you be enriched?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C38A6-765C-4FBD-9973-0C9F5480E24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33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4408">
              <a:defRPr/>
            </a:pPr>
            <a:r>
              <a:rPr lang="en-US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Every advising appointment a blank page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C38A6-765C-4FBD-9973-0C9F5480E24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37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4408">
              <a:defRPr/>
            </a:pPr>
            <a:r>
              <a:rPr lang="en-US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Every advising appointment a blank page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C38A6-765C-4FBD-9973-0C9F5480E24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78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18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7737487" cy="13716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98774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6649688" y="0"/>
            <a:ext cx="7737487" cy="13716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1218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6332201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166101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7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55554" y="6068412"/>
            <a:ext cx="6308380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080235" y="6068412"/>
            <a:ext cx="6308380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6404916" y="6068412"/>
            <a:ext cx="6308380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8481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463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2" r:id="rId2"/>
    <p:sldLayoutId id="2147483673" r:id="rId3"/>
    <p:sldLayoutId id="2147483676" r:id="rId4"/>
    <p:sldLayoutId id="2147483679" r:id="rId5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6600" b="0" i="0" kern="1200">
          <a:solidFill>
            <a:schemeClr val="tx1"/>
          </a:solidFill>
          <a:latin typeface="Montserrat Light" charset="0"/>
          <a:ea typeface="Montserrat Light" charset="0"/>
          <a:cs typeface="Montserrat Light" charset="0"/>
        </a:defRPr>
      </a:lvl1pPr>
    </p:titleStyle>
    <p:bodyStyle>
      <a:lvl1pPr marL="0" indent="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4400" b="0" i="0" kern="1200">
          <a:solidFill>
            <a:schemeClr val="tx1"/>
          </a:solidFill>
          <a:latin typeface="Montserrat Light" charset="0"/>
          <a:ea typeface="Montserrat Light" charset="0"/>
          <a:cs typeface="Montserrat Light" charset="0"/>
        </a:defRPr>
      </a:lvl1pPr>
      <a:lvl2pPr marL="914400" indent="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600" b="0" i="0" kern="1200">
          <a:solidFill>
            <a:schemeClr val="tx1"/>
          </a:solidFill>
          <a:latin typeface="Montserrat Light" charset="0"/>
          <a:ea typeface="Montserrat Light" charset="0"/>
          <a:cs typeface="Montserrat Light" charset="0"/>
        </a:defRPr>
      </a:lvl2pPr>
      <a:lvl3pPr marL="1828800" indent="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Montserrat Light" charset="0"/>
          <a:ea typeface="Montserrat Light" charset="0"/>
          <a:cs typeface="Montserrat Light" charset="0"/>
        </a:defRPr>
      </a:lvl3pPr>
      <a:lvl4pPr marL="2743200" indent="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Montserrat Light" charset="0"/>
          <a:ea typeface="Montserrat Light" charset="0"/>
          <a:cs typeface="Montserrat Light" charset="0"/>
        </a:defRPr>
      </a:lvl4pPr>
      <a:lvl5pPr marL="3657600" indent="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Montserrat Light" charset="0"/>
          <a:ea typeface="Montserrat Light" charset="0"/>
          <a:cs typeface="Montserrat Light" charset="0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?utm_source=link-attribution&amp;utm_medium=referral&amp;utm_campaign=image&amp;utm_content=791109" TargetMode="External"/><Relationship Id="rId2" Type="http://schemas.openxmlformats.org/officeDocument/2006/relationships/hyperlink" Target="https://pixabay.com/users/kaboompics-1013994/?utm_source=link-attribution&amp;utm_medium=referral&amp;utm_campaign=image&amp;utm_content=791109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brett_jordan?utm_source=unsplash&amp;utm_medium=referral&amp;utm_content=creditCopyText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nsplash.com/s/photos/simplify?utm_source=unsplash&amp;utm_medium=referral&amp;utm_content=creditCopyText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minimalists.com/" TargetMode="External"/><Relationship Id="rId3" Type="http://schemas.openxmlformats.org/officeDocument/2006/relationships/image" Target="../media/image16.jpg"/><Relationship Id="rId7" Type="http://schemas.openxmlformats.org/officeDocument/2006/relationships/hyperlink" Target="https://www.becomingminimalist.com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11" Type="http://schemas.openxmlformats.org/officeDocument/2006/relationships/hyperlink" Target="https://bemorewithless.com/" TargetMode="External"/><Relationship Id="rId5" Type="http://schemas.openxmlformats.org/officeDocument/2006/relationships/image" Target="../media/image18.jpg"/><Relationship Id="rId10" Type="http://schemas.openxmlformats.org/officeDocument/2006/relationships/hyperlink" Target="http://tidyingup.com/" TargetMode="External"/><Relationship Id="rId4" Type="http://schemas.openxmlformats.org/officeDocument/2006/relationships/image" Target="../media/image17.jpeg"/><Relationship Id="rId9" Type="http://schemas.openxmlformats.org/officeDocument/2006/relationships/hyperlink" Target="https://gregmckeown.com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unsplash.com/s/photos/social-media-harms?utm_source=unsplash&amp;utm_medium=referral&amp;utm_content=creditCopyText" TargetMode="External"/><Relationship Id="rId4" Type="http://schemas.openxmlformats.org/officeDocument/2006/relationships/hyperlink" Target="https://unsplash.com/@notso?utm_source=unsplash&amp;utm_medium=referral&amp;utm_content=creditCopyText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http/apps.nacada.ksu.edu/conferences/ProposalsPHP/uploads/handouts/2017/C230-H01.pdf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?utm_source=link-attribution&amp;utm_medium=referral&amp;utm_campaign=image&amp;utm_content=4418858" TargetMode="External"/><Relationship Id="rId2" Type="http://schemas.openxmlformats.org/officeDocument/2006/relationships/hyperlink" Target="https://pixabay.com/users/foto-rabe-715168/?utm_source=link-attribution&amp;utm_medium=referral&amp;utm_campaign=image&amp;utm_content=441885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unsplash.com/s/photos/cloud-computing?utm_source=unsplash&amp;utm_medium=referral&amp;utm_content=creditCopyText" TargetMode="External"/><Relationship Id="rId4" Type="http://schemas.openxmlformats.org/officeDocument/2006/relationships/hyperlink" Target="https://unsplash.com/@sigmund?utm_source=unsplash&amp;utm_medium=referral&amp;utm_content=creditCopyText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users/usa-reiseblogger-328188/?utm_source=link-attribution&amp;utm_medium=referral&amp;utm_campaign=image&amp;utm_content=1735044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?utm_source=link-attribution&amp;utm_medium=referral&amp;utm_campaign=image&amp;utm_content=1735044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unsplash.com/s/photos/academic-advising?utm_source=unsplash&amp;utm_medium=referral&amp;utm_content=creditCopyText" TargetMode="External"/><Relationship Id="rId4" Type="http://schemas.openxmlformats.org/officeDocument/2006/relationships/hyperlink" Target="https://unsplash.com/@karishea?utm_source=unsplash&amp;utm_medium=referral&amp;utm_content=creditCopyText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minimalists/status/1188485768542670848" TargetMode="External"/><Relationship Id="rId2" Type="http://schemas.openxmlformats.org/officeDocument/2006/relationships/hyperlink" Target="http://http/apps.nacada.ksu.edu/conferences/ProposalsPHP/uploads/handouts/2017/C230-H01.pdf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minimalists.com/jic/" TargetMode="External"/><Relationship Id="rId7" Type="http://schemas.openxmlformats.org/officeDocument/2006/relationships/hyperlink" Target="https://bemorewithless.com/project-333/" TargetMode="External"/><Relationship Id="rId2" Type="http://schemas.openxmlformats.org/officeDocument/2006/relationships/hyperlink" Target="https://www.theminimalists.com/ninety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heminimalists.com/game/" TargetMode="External"/><Relationship Id="rId5" Type="http://schemas.openxmlformats.org/officeDocument/2006/relationships/hyperlink" Target="https://www.theminimalists.com/packing/" TargetMode="External"/><Relationship Id="rId4" Type="http://schemas.openxmlformats.org/officeDocument/2006/relationships/hyperlink" Target="https://www.theminimalists.com/scanning/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photos/money-burn-dollar-waste-finance-4418858/" TargetMode="External"/><Relationship Id="rId3" Type="http://schemas.openxmlformats.org/officeDocument/2006/relationships/hyperlink" Target="https://unsplash.com/photos/ZC3iqcOL5T8" TargetMode="External"/><Relationship Id="rId7" Type="http://schemas.openxmlformats.org/officeDocument/2006/relationships/hyperlink" Target="https://unsplash.com/photos/hgGLolfrGyQ" TargetMode="External"/><Relationship Id="rId2" Type="http://schemas.openxmlformats.org/officeDocument/2006/relationships/hyperlink" Target="http://inspiredbarn.com/2013/01/studio-update-valspar-paint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xabay.com/photos/treet-sn%c3%b8-vinter-landskapet-hvit-610893/" TargetMode="External"/><Relationship Id="rId5" Type="http://schemas.openxmlformats.org/officeDocument/2006/relationships/hyperlink" Target="https://unsplash.com/photos/ofpr9Cw8Rj8" TargetMode="External"/><Relationship Id="rId10" Type="http://schemas.openxmlformats.org/officeDocument/2006/relationships/hyperlink" Target="https://pixabay.com/photos/smartphone-notebook-social-media-1735044/" TargetMode="External"/><Relationship Id="rId4" Type="http://schemas.openxmlformats.org/officeDocument/2006/relationships/hyperlink" Target="https://unsplash.com/photos/fti002hQCCA" TargetMode="External"/><Relationship Id="rId9" Type="http://schemas.openxmlformats.org/officeDocument/2006/relationships/hyperlink" Target="https://unsplash.com/photos/13aN_pn10wk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498741" y="-174836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43797" tIns="121899" rIns="243797" bIns="121899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498741" y="-174836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43797" tIns="121899" rIns="243797" bIns="121899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30923" y="5035702"/>
            <a:ext cx="17710371" cy="3939500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43798" tIns="121900" rIns="243798" bIns="121900" rtlCol="0" anchor="ctr">
            <a:spAutoFit/>
          </a:bodyPr>
          <a:lstStyle/>
          <a:p>
            <a:pPr>
              <a:tabLst>
                <a:tab pos="338138" algn="l"/>
              </a:tabLst>
            </a:pPr>
            <a:r>
              <a:rPr lang="en-US" sz="8000" b="1" dirty="0">
                <a:solidFill>
                  <a:schemeClr val="tx1"/>
                </a:solidFill>
                <a:latin typeface="Montserrat Semi" charset="0"/>
                <a:ea typeface="Montserrat Semi" charset="0"/>
                <a:cs typeface="Montserrat Semi" charset="0"/>
              </a:rPr>
              <a:t>Positive Wellbeing, Mental Health and Self-Care for Social Media and Web Professionals</a:t>
            </a:r>
            <a:endParaRPr lang="en-US" sz="34400" b="1" dirty="0">
              <a:solidFill>
                <a:schemeClr val="tx1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22723" y="9809115"/>
            <a:ext cx="11657594" cy="2708393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243798" tIns="121900" rIns="243798" bIns="121900" rtlCol="0" anchor="ctr">
            <a:spAutoFit/>
          </a:bodyPr>
          <a:lstStyle/>
          <a:p>
            <a:pPr>
              <a:tabLst>
                <a:tab pos="338138" algn="l"/>
              </a:tabLst>
            </a:pPr>
            <a:r>
              <a:rPr lang="en-US" sz="4000" dirty="0">
                <a:solidFill>
                  <a:schemeClr val="tx1"/>
                </a:solidFill>
                <a:latin typeface="Montserrat Ultra Light" charset="0"/>
                <a:ea typeface="Montserrat Ultra Light" charset="0"/>
                <a:cs typeface="Montserrat Ultra Light" charset="0"/>
              </a:rPr>
              <a:t>Presented by: Todd Spinner</a:t>
            </a:r>
          </a:p>
          <a:p>
            <a:pPr>
              <a:tabLst>
                <a:tab pos="338138" algn="l"/>
              </a:tabLst>
            </a:pPr>
            <a:r>
              <a:rPr lang="en-US" sz="4000" dirty="0">
                <a:solidFill>
                  <a:schemeClr val="tx1"/>
                </a:solidFill>
                <a:latin typeface="Montserrat Ultra Light" charset="0"/>
                <a:ea typeface="Montserrat Ultra Light" charset="0"/>
                <a:cs typeface="Montserrat Ultra Light" charset="0"/>
              </a:rPr>
              <a:t>Senior Academic Advisor, School of Chemical Sciences</a:t>
            </a:r>
          </a:p>
          <a:p>
            <a:pPr>
              <a:tabLst>
                <a:tab pos="338138" algn="l"/>
              </a:tabLst>
            </a:pPr>
            <a:r>
              <a:rPr lang="en-US" sz="4000" dirty="0">
                <a:solidFill>
                  <a:schemeClr val="tx1"/>
                </a:solidFill>
                <a:latin typeface="Montserrat Ultra Light" charset="0"/>
                <a:ea typeface="Montserrat Ultra Light" charset="0"/>
                <a:cs typeface="Montserrat Ultra Light" charset="0"/>
              </a:rPr>
              <a:t>University of Illinois at Urbana-Champaign</a:t>
            </a:r>
          </a:p>
          <a:p>
            <a:pPr>
              <a:tabLst>
                <a:tab pos="338138" algn="l"/>
              </a:tabLst>
            </a:pPr>
            <a:r>
              <a:rPr lang="en-US" sz="4000" dirty="0">
                <a:solidFill>
                  <a:schemeClr val="tx1"/>
                </a:solidFill>
                <a:latin typeface="Montserrat Ultra Light" charset="0"/>
                <a:ea typeface="Montserrat Ultra Light" charset="0"/>
                <a:cs typeface="Montserrat Ultra Light" charset="0"/>
              </a:rPr>
              <a:t>spinner@illinois.edu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625370" y="5258049"/>
            <a:ext cx="3511550" cy="3511548"/>
            <a:chOff x="2835275" y="1704975"/>
            <a:chExt cx="4329113" cy="4329113"/>
          </a:xfrm>
          <a:noFill/>
        </p:grpSpPr>
        <p:sp>
          <p:nvSpPr>
            <p:cNvPr id="15" name="Line 1"/>
            <p:cNvSpPr>
              <a:spLocks noChangeShapeType="1"/>
            </p:cNvSpPr>
            <p:nvPr/>
          </p:nvSpPr>
          <p:spPr bwMode="auto">
            <a:xfrm flipH="1">
              <a:off x="3035300" y="1939925"/>
              <a:ext cx="3906838" cy="3892550"/>
            </a:xfrm>
            <a:prstGeom prst="line">
              <a:avLst/>
            </a:prstGeom>
            <a:grpFill/>
            <a:ln w="127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5"/>
            <p:cNvSpPr>
              <a:spLocks noChangeArrowheads="1"/>
            </p:cNvSpPr>
            <p:nvPr/>
          </p:nvSpPr>
          <p:spPr bwMode="auto">
            <a:xfrm>
              <a:off x="6546850" y="1884363"/>
              <a:ext cx="438150" cy="439737"/>
            </a:xfrm>
            <a:custGeom>
              <a:avLst/>
              <a:gdLst>
                <a:gd name="T0" fmla="*/ 0 w 1219"/>
                <a:gd name="T1" fmla="*/ 0 h 1220"/>
                <a:gd name="T2" fmla="*/ 1218 w 1219"/>
                <a:gd name="T3" fmla="*/ 0 h 1220"/>
                <a:gd name="T4" fmla="*/ 1218 w 1219"/>
                <a:gd name="T5" fmla="*/ 1219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9" h="1220">
                  <a:moveTo>
                    <a:pt x="0" y="0"/>
                  </a:moveTo>
                  <a:lnTo>
                    <a:pt x="1218" y="0"/>
                  </a:lnTo>
                  <a:lnTo>
                    <a:pt x="1218" y="1219"/>
                  </a:lnTo>
                </a:path>
              </a:pathLst>
            </a:custGeom>
            <a:grpFill/>
            <a:ln w="127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3014663" y="5416550"/>
              <a:ext cx="439737" cy="438150"/>
            </a:xfrm>
            <a:custGeom>
              <a:avLst/>
              <a:gdLst>
                <a:gd name="T0" fmla="*/ 1219 w 1220"/>
                <a:gd name="T1" fmla="*/ 1218 h 1219"/>
                <a:gd name="T2" fmla="*/ 0 w 1220"/>
                <a:gd name="T3" fmla="*/ 1218 h 1219"/>
                <a:gd name="T4" fmla="*/ 0 w 1220"/>
                <a:gd name="T5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0" h="1219">
                  <a:moveTo>
                    <a:pt x="1219" y="1218"/>
                  </a:moveTo>
                  <a:lnTo>
                    <a:pt x="0" y="1218"/>
                  </a:lnTo>
                  <a:lnTo>
                    <a:pt x="0" y="0"/>
                  </a:lnTo>
                </a:path>
              </a:pathLst>
            </a:custGeom>
            <a:grpFill/>
            <a:ln w="127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Line 4"/>
            <p:cNvSpPr>
              <a:spLocks noChangeShapeType="1"/>
            </p:cNvSpPr>
            <p:nvPr/>
          </p:nvSpPr>
          <p:spPr bwMode="auto">
            <a:xfrm>
              <a:off x="3273425" y="2143125"/>
              <a:ext cx="3452813" cy="3452813"/>
            </a:xfrm>
            <a:prstGeom prst="line">
              <a:avLst/>
            </a:prstGeom>
            <a:grpFill/>
            <a:ln w="127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>
              <a:off x="6726238" y="5595938"/>
              <a:ext cx="438150" cy="438150"/>
            </a:xfrm>
            <a:custGeom>
              <a:avLst/>
              <a:gdLst>
                <a:gd name="T0" fmla="*/ 0 w 1219"/>
                <a:gd name="T1" fmla="*/ 1218 h 1219"/>
                <a:gd name="T2" fmla="*/ 0 w 1219"/>
                <a:gd name="T3" fmla="*/ 0 h 1219"/>
                <a:gd name="T4" fmla="*/ 1218 w 1219"/>
                <a:gd name="T5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9" h="1219">
                  <a:moveTo>
                    <a:pt x="0" y="1218"/>
                  </a:moveTo>
                  <a:lnTo>
                    <a:pt x="0" y="0"/>
                  </a:lnTo>
                  <a:lnTo>
                    <a:pt x="1218" y="0"/>
                  </a:lnTo>
                </a:path>
              </a:pathLst>
            </a:custGeom>
            <a:grpFill/>
            <a:ln w="127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Freeform 19"/>
            <p:cNvSpPr>
              <a:spLocks noChangeArrowheads="1"/>
            </p:cNvSpPr>
            <p:nvPr/>
          </p:nvSpPr>
          <p:spPr bwMode="auto">
            <a:xfrm>
              <a:off x="2835275" y="1704975"/>
              <a:ext cx="439738" cy="439738"/>
            </a:xfrm>
            <a:custGeom>
              <a:avLst/>
              <a:gdLst>
                <a:gd name="T0" fmla="*/ 1219 w 1220"/>
                <a:gd name="T1" fmla="*/ 0 h 1220"/>
                <a:gd name="T2" fmla="*/ 1219 w 1220"/>
                <a:gd name="T3" fmla="*/ 1219 h 1220"/>
                <a:gd name="T4" fmla="*/ 0 w 1220"/>
                <a:gd name="T5" fmla="*/ 1219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0" h="1220">
                  <a:moveTo>
                    <a:pt x="1219" y="0"/>
                  </a:moveTo>
                  <a:lnTo>
                    <a:pt x="1219" y="1219"/>
                  </a:lnTo>
                  <a:lnTo>
                    <a:pt x="0" y="1219"/>
                  </a:lnTo>
                </a:path>
              </a:pathLst>
            </a:custGeom>
            <a:grpFill/>
            <a:ln w="127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Freeform 20"/>
            <p:cNvSpPr>
              <a:spLocks noChangeArrowheads="1"/>
            </p:cNvSpPr>
            <p:nvPr/>
          </p:nvSpPr>
          <p:spPr bwMode="auto">
            <a:xfrm>
              <a:off x="4162425" y="2479675"/>
              <a:ext cx="1665288" cy="282575"/>
            </a:xfrm>
            <a:custGeom>
              <a:avLst/>
              <a:gdLst>
                <a:gd name="T0" fmla="*/ 4624 w 4625"/>
                <a:gd name="T1" fmla="*/ 750 h 783"/>
                <a:gd name="T2" fmla="*/ 4624 w 4625"/>
                <a:gd name="T3" fmla="*/ 750 h 783"/>
                <a:gd name="T4" fmla="*/ 2312 w 4625"/>
                <a:gd name="T5" fmla="*/ 0 h 783"/>
                <a:gd name="T6" fmla="*/ 0 w 4625"/>
                <a:gd name="T7" fmla="*/ 782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5" h="783">
                  <a:moveTo>
                    <a:pt x="4624" y="750"/>
                  </a:moveTo>
                  <a:lnTo>
                    <a:pt x="4624" y="750"/>
                  </a:lnTo>
                  <a:cubicBezTo>
                    <a:pt x="3999" y="282"/>
                    <a:pt x="3186" y="0"/>
                    <a:pt x="2312" y="0"/>
                  </a:cubicBezTo>
                  <a:cubicBezTo>
                    <a:pt x="1437" y="0"/>
                    <a:pt x="656" y="282"/>
                    <a:pt x="0" y="782"/>
                  </a:cubicBezTo>
                </a:path>
              </a:pathLst>
            </a:custGeom>
            <a:grpFill/>
            <a:ln w="127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>
              <a:off x="6097588" y="3009900"/>
              <a:ext cx="292100" cy="1698625"/>
            </a:xfrm>
            <a:custGeom>
              <a:avLst/>
              <a:gdLst>
                <a:gd name="T0" fmla="*/ 31 w 813"/>
                <a:gd name="T1" fmla="*/ 4718 h 4719"/>
                <a:gd name="T2" fmla="*/ 31 w 813"/>
                <a:gd name="T3" fmla="*/ 4718 h 4719"/>
                <a:gd name="T4" fmla="*/ 812 w 813"/>
                <a:gd name="T5" fmla="*/ 2375 h 4719"/>
                <a:gd name="T6" fmla="*/ 0 w 813"/>
                <a:gd name="T7" fmla="*/ 0 h 4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3" h="4719">
                  <a:moveTo>
                    <a:pt x="31" y="4718"/>
                  </a:moveTo>
                  <a:lnTo>
                    <a:pt x="31" y="4718"/>
                  </a:lnTo>
                  <a:cubicBezTo>
                    <a:pt x="531" y="4062"/>
                    <a:pt x="812" y="3249"/>
                    <a:pt x="812" y="2375"/>
                  </a:cubicBezTo>
                  <a:cubicBezTo>
                    <a:pt x="812" y="1500"/>
                    <a:pt x="500" y="656"/>
                    <a:pt x="0" y="0"/>
                  </a:cubicBezTo>
                </a:path>
              </a:pathLst>
            </a:custGeom>
            <a:grpFill/>
            <a:ln w="127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>
              <a:off x="3611563" y="3021013"/>
              <a:ext cx="293687" cy="1676400"/>
            </a:xfrm>
            <a:custGeom>
              <a:avLst/>
              <a:gdLst>
                <a:gd name="T0" fmla="*/ 813 w 814"/>
                <a:gd name="T1" fmla="*/ 0 h 4657"/>
                <a:gd name="T2" fmla="*/ 813 w 814"/>
                <a:gd name="T3" fmla="*/ 0 h 4657"/>
                <a:gd name="T4" fmla="*/ 0 w 814"/>
                <a:gd name="T5" fmla="*/ 2344 h 4657"/>
                <a:gd name="T6" fmla="*/ 750 w 814"/>
                <a:gd name="T7" fmla="*/ 4656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4" h="4657">
                  <a:moveTo>
                    <a:pt x="813" y="0"/>
                  </a:moveTo>
                  <a:lnTo>
                    <a:pt x="813" y="0"/>
                  </a:lnTo>
                  <a:cubicBezTo>
                    <a:pt x="282" y="657"/>
                    <a:pt x="0" y="1469"/>
                    <a:pt x="0" y="2344"/>
                  </a:cubicBezTo>
                  <a:cubicBezTo>
                    <a:pt x="0" y="3218"/>
                    <a:pt x="282" y="4031"/>
                    <a:pt x="750" y="4656"/>
                  </a:cubicBezTo>
                </a:path>
              </a:pathLst>
            </a:custGeom>
            <a:grpFill/>
            <a:ln w="127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>
              <a:off x="4140200" y="4967288"/>
              <a:ext cx="1709738" cy="292100"/>
            </a:xfrm>
            <a:custGeom>
              <a:avLst/>
              <a:gdLst>
                <a:gd name="T0" fmla="*/ 0 w 4750"/>
                <a:gd name="T1" fmla="*/ 0 h 813"/>
                <a:gd name="T2" fmla="*/ 0 w 4750"/>
                <a:gd name="T3" fmla="*/ 0 h 813"/>
                <a:gd name="T4" fmla="*/ 2375 w 4750"/>
                <a:gd name="T5" fmla="*/ 812 h 813"/>
                <a:gd name="T6" fmla="*/ 4749 w 4750"/>
                <a:gd name="T7" fmla="*/ 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50" h="813">
                  <a:moveTo>
                    <a:pt x="0" y="0"/>
                  </a:moveTo>
                  <a:lnTo>
                    <a:pt x="0" y="0"/>
                  </a:lnTo>
                  <a:cubicBezTo>
                    <a:pt x="656" y="500"/>
                    <a:pt x="1500" y="812"/>
                    <a:pt x="2375" y="812"/>
                  </a:cubicBezTo>
                  <a:cubicBezTo>
                    <a:pt x="3280" y="812"/>
                    <a:pt x="4093" y="500"/>
                    <a:pt x="4749" y="0"/>
                  </a:cubicBezTo>
                </a:path>
              </a:pathLst>
            </a:custGeom>
            <a:grpFill/>
            <a:ln w="127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30769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029671-1FB8-9B91-7B59-B1A69731C7E6}"/>
              </a:ext>
            </a:extLst>
          </p:cNvPr>
          <p:cNvSpPr txBox="1"/>
          <p:nvPr/>
        </p:nvSpPr>
        <p:spPr>
          <a:xfrm>
            <a:off x="576470" y="397565"/>
            <a:ext cx="23396713" cy="114338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tabLst>
                <a:tab pos="338138" algn="l"/>
              </a:tabLst>
            </a:pPr>
            <a:r>
              <a:rPr lang="en-US" sz="15500" b="1" dirty="0">
                <a:solidFill>
                  <a:schemeClr val="tx1"/>
                </a:solidFill>
                <a:latin typeface="Montserrat Semi" charset="0"/>
                <a:ea typeface="Montserrat Semi" charset="0"/>
                <a:cs typeface="Montserrat Semi" charset="0"/>
              </a:rPr>
              <a:t>Trigger Warning:</a:t>
            </a:r>
          </a:p>
          <a:p>
            <a:pPr>
              <a:tabLst>
                <a:tab pos="338138" algn="l"/>
              </a:tabLst>
            </a:pPr>
            <a:endParaRPr lang="en-US" sz="5400" b="1" dirty="0">
              <a:latin typeface="Montserrat Semi" charset="0"/>
              <a:ea typeface="Montserrat Semi" charset="0"/>
              <a:cs typeface="Montserrat Semi" charset="0"/>
            </a:endParaRPr>
          </a:p>
          <a:p>
            <a:pPr>
              <a:tabLst>
                <a:tab pos="338138" algn="l"/>
              </a:tabLst>
            </a:pPr>
            <a:r>
              <a:rPr lang="en-US" sz="8800" b="1" dirty="0">
                <a:latin typeface="Montserrat Semi" charset="0"/>
                <a:ea typeface="Montserrat Semi" charset="0"/>
                <a:cs typeface="Montserrat Semi" charset="0"/>
              </a:rPr>
              <a:t>Please note: This presentation on mental health may contain a discussion of various mental health disorders, depression, self-injurious behavior, etc. that may acts as triggers for some. Continue at your own discretion and consider another presentation if this may be troubling for you. </a:t>
            </a:r>
            <a:endParaRPr lang="en-US" sz="38600" b="1" dirty="0">
              <a:latin typeface="Montserrat Semi" charset="0"/>
              <a:ea typeface="Montserrat Semi" charset="0"/>
              <a:cs typeface="Montserrat Sem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069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763" y="0"/>
            <a:ext cx="7734465" cy="1371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915631" y="2650804"/>
            <a:ext cx="138316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Montserrat Light" panose="00000400000000000000" pitchFamily="2" charset="0"/>
              </a:rPr>
              <a:t>Discuss how pressure to do more with less is pushing people to be become overwhelmed, stressed, burned out and less effective. </a:t>
            </a:r>
            <a:endParaRPr lang="en-US" sz="24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913890" y="5191197"/>
            <a:ext cx="13831659" cy="1666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Montserrat Light" panose="00000400000000000000" pitchFamily="2" charset="0"/>
              </a:rPr>
              <a:t>Introduce the concept of less is more though the philosophy of minimalism and essentialism. </a:t>
            </a:r>
            <a:endParaRPr lang="en-US" sz="2400" b="1" dirty="0">
              <a:solidFill>
                <a:schemeClr val="tx2"/>
              </a:solidFill>
              <a:latin typeface="Montserrat Light" panose="00000400000000000000" pitchFamily="2" charset="0"/>
              <a:ea typeface="Montserrat Light" charset="0"/>
              <a:cs typeface="Montserrat Light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15630" y="1130397"/>
            <a:ext cx="76985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Learning objectives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13890" y="7589759"/>
            <a:ext cx="13831659" cy="2491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Montserrat Light" panose="00000400000000000000" pitchFamily="2" charset="0"/>
              </a:rPr>
              <a:t>Look at how modern minimalist literature can lead to advisors making better decisions and assist in leading a purposeful life based on values. </a:t>
            </a:r>
            <a:endParaRPr lang="en-US" sz="2400" dirty="0">
              <a:solidFill>
                <a:schemeClr val="tx2"/>
              </a:solidFill>
              <a:latin typeface="Montserrat Light" panose="00000400000000000000" pitchFamily="2" charset="0"/>
              <a:ea typeface="Montserrat Light" charset="0"/>
              <a:cs typeface="Montserrat Light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915631" y="10408729"/>
            <a:ext cx="13831659" cy="1660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Montserrat Light" panose="00000400000000000000" pitchFamily="2" charset="0"/>
              </a:rPr>
              <a:t>Discuss strategies that advisors can use to implement to lead a meaningful purpose driven life.</a:t>
            </a:r>
            <a:endParaRPr lang="en-US" sz="2400" b="1" dirty="0">
              <a:solidFill>
                <a:schemeClr val="tx2"/>
              </a:solidFill>
              <a:latin typeface="Montserrat Light" panose="00000400000000000000" pitchFamily="2" charset="0"/>
              <a:ea typeface="Montserrat Light" charset="0"/>
              <a:cs typeface="Montserrat Ligh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6" y="13716000"/>
            <a:ext cx="7000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Pixabay</a:t>
            </a:r>
            <a:r>
              <a:rPr lang="en-US" dirty="0"/>
              <a:t> user: 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3D1B3E8-2CA1-41A1-9E35-D09F1855B8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1" b="1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3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698730" y="787497"/>
            <a:ext cx="14033445" cy="1560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Student Tasks</a:t>
            </a:r>
          </a:p>
          <a:p>
            <a:endParaRPr lang="en-US" sz="72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r>
              <a:rPr lang="en-US" sz="7200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What are some of the things you have to do as a student?</a:t>
            </a:r>
          </a:p>
          <a:p>
            <a:endParaRPr lang="en-US" sz="72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endParaRPr lang="en-US" sz="72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endParaRPr lang="en-US" sz="72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r>
              <a:rPr lang="en-US" sz="7200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What are some additional roles </a:t>
            </a:r>
          </a:p>
          <a:p>
            <a:r>
              <a:rPr lang="en-US" sz="7200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and responsibilities that we may have chosen to take on?</a:t>
            </a:r>
          </a:p>
          <a:p>
            <a:endParaRPr lang="en-US" sz="72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endParaRPr lang="en-US" sz="72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r>
              <a:rPr lang="en-US" sz="7200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A6FDE6-45BC-4C60-94D5-559AA6AB47DD}"/>
              </a:ext>
            </a:extLst>
          </p:cNvPr>
          <p:cNvSpPr txBox="1"/>
          <p:nvPr/>
        </p:nvSpPr>
        <p:spPr>
          <a:xfrm>
            <a:off x="13547119" y="12981366"/>
            <a:ext cx="35858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/>
              <a:t>Image by </a:t>
            </a:r>
            <a:r>
              <a:rPr lang="pl-PL" sz="1200">
                <a:hlinkClick r:id="rId2"/>
              </a:rPr>
              <a:t>Karolina Grabowska</a:t>
            </a:r>
            <a:r>
              <a:rPr lang="pl-PL" sz="1200"/>
              <a:t> from </a:t>
            </a:r>
            <a:r>
              <a:rPr lang="pl-PL" sz="1200">
                <a:hlinkClick r:id="rId3"/>
              </a:rPr>
              <a:t>Pixabay</a:t>
            </a:r>
            <a:endParaRPr lang="en-US" sz="120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56836B68-A5F7-4954-B4B5-963407E3C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0799" y="787497"/>
            <a:ext cx="9965719" cy="1211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9003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763" y="0"/>
            <a:ext cx="7734465" cy="1371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480202" y="417443"/>
            <a:ext cx="14479189" cy="10679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400" b="1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My story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6" r="29656"/>
          <a:stretch>
            <a:fillRect/>
          </a:stretch>
        </p:blipFill>
        <p:spPr>
          <a:xfrm>
            <a:off x="0" y="0"/>
            <a:ext cx="7737475" cy="13716000"/>
          </a:xfrm>
        </p:spPr>
      </p:pic>
      <p:sp>
        <p:nvSpPr>
          <p:cNvPr id="4" name="Rectangle 3"/>
          <p:cNvSpPr/>
          <p:nvPr/>
        </p:nvSpPr>
        <p:spPr>
          <a:xfrm>
            <a:off x="7948221" y="13298557"/>
            <a:ext cx="150111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/>
              <a:t>Holden, C. (</a:t>
            </a:r>
            <a:r>
              <a:rPr lang="en-US" sz="1200" err="1"/>
              <a:t>n.d.</a:t>
            </a:r>
            <a:r>
              <a:rPr lang="en-US" sz="1200"/>
              <a:t>). Studio Update: Valspar Paint. Retrieved December 12, 2017, from http://inspiredbarn.com/2013/01/studio-update-valspar-paint/</a:t>
            </a:r>
            <a:endParaRPr lang="en-US" sz="120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17430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417321" y="4776540"/>
            <a:ext cx="2924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project title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85068" y="4776540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project tile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059388" y="4776540"/>
            <a:ext cx="2924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project title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720" y="0"/>
            <a:ext cx="21861700" cy="1360890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759630" y="766742"/>
            <a:ext cx="1455719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Is minimalism the answer?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837" y="4991100"/>
            <a:ext cx="9715500" cy="3733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2035" y="12199434"/>
            <a:ext cx="495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6936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32746" y="3028575"/>
            <a:ext cx="1093970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Is Minimalism the Answer?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14728" y="9409837"/>
            <a:ext cx="128794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965">
              <a:spcBef>
                <a:spcPts val="645"/>
              </a:spcBef>
              <a:tabLst>
                <a:tab pos="436880" algn="l"/>
                <a:tab pos="438150" algn="l"/>
              </a:tabLst>
            </a:pPr>
            <a:r>
              <a:rPr lang="en-US" sz="1100"/>
              <a:t>+Less is More, Prateek Katyal  (2019). Retrieved September 1,2021, from https://unsplash.com/photos/MGRv3qZfyTs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85B5A84-C61A-4240-98DF-C498C366F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4728" y="1601321"/>
            <a:ext cx="11372850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122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763" y="0"/>
            <a:ext cx="7734465" cy="1371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996518" y="3019847"/>
            <a:ext cx="1623508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0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What is Minimalism?</a:t>
            </a: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4742" r="14742"/>
          <a:stretch/>
        </p:blipFill>
        <p:spPr>
          <a:xfrm>
            <a:off x="0" y="0"/>
            <a:ext cx="7737475" cy="13716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EED51-7440-415E-B439-BE1A9338E228}"/>
              </a:ext>
            </a:extLst>
          </p:cNvPr>
          <p:cNvSpPr txBox="1"/>
          <p:nvPr/>
        </p:nvSpPr>
        <p:spPr>
          <a:xfrm>
            <a:off x="7996518" y="13208168"/>
            <a:ext cx="3173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Photo by </a:t>
            </a:r>
            <a:r>
              <a:rPr lang="en-US" sz="1200" err="1"/>
              <a:t>Tembinkosi</a:t>
            </a:r>
            <a:r>
              <a:rPr lang="en-US" sz="1200"/>
              <a:t> </a:t>
            </a:r>
            <a:r>
              <a:rPr lang="en-US" sz="1200" err="1"/>
              <a:t>Sikupela</a:t>
            </a:r>
            <a:r>
              <a:rPr lang="en-US" sz="1200"/>
              <a:t> on </a:t>
            </a:r>
            <a:r>
              <a:rPr lang="en-US" sz="1200" err="1"/>
              <a:t>Unsplash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78595676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56591" y="496958"/>
            <a:ext cx="23158174" cy="1261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/>
              <a:t>Minimal adj.</a:t>
            </a:r>
          </a:p>
          <a:p>
            <a:r>
              <a:rPr lang="en-US" sz="6600"/>
              <a:t> </a:t>
            </a:r>
          </a:p>
          <a:p>
            <a:r>
              <a:rPr lang="en-US" sz="6600" err="1"/>
              <a:t>min·i·mal</a:t>
            </a:r>
            <a:r>
              <a:rPr lang="en-US" sz="6600"/>
              <a:t> | \ ˈmi-</a:t>
            </a:r>
            <a:r>
              <a:rPr lang="en-US" sz="6600" err="1"/>
              <a:t>nə</a:t>
            </a:r>
            <a:r>
              <a:rPr lang="en-US" sz="6600"/>
              <a:t>-</a:t>
            </a:r>
            <a:r>
              <a:rPr lang="en-US" sz="6600" err="1"/>
              <a:t>məl</a:t>
            </a:r>
            <a:r>
              <a:rPr lang="en-US" sz="6600"/>
              <a:t> \ </a:t>
            </a:r>
          </a:p>
          <a:p>
            <a:r>
              <a:rPr lang="en-US" sz="6600"/>
              <a:t>Definition of minimal</a:t>
            </a:r>
          </a:p>
          <a:p>
            <a:r>
              <a:rPr lang="en-US" sz="6600"/>
              <a:t>1 : relating to or being a minimum: such as </a:t>
            </a:r>
          </a:p>
          <a:p>
            <a:r>
              <a:rPr lang="en-US" sz="6600"/>
              <a:t>	a : the least possible a victory won with minimal loss of life </a:t>
            </a:r>
          </a:p>
          <a:p>
            <a:r>
              <a:rPr lang="en-US" sz="6600"/>
              <a:t>	</a:t>
            </a:r>
            <a:r>
              <a:rPr lang="en-US" sz="6600">
                <a:highlight>
                  <a:srgbClr val="C0C0C0"/>
                </a:highlight>
              </a:rPr>
              <a:t>b : barely adequate a minimal standard of living </a:t>
            </a:r>
          </a:p>
          <a:p>
            <a:r>
              <a:rPr lang="en-US" sz="6600"/>
              <a:t>	c : very small or slight a minimal interest in art </a:t>
            </a:r>
          </a:p>
          <a:p>
            <a:r>
              <a:rPr lang="en-US" sz="6600"/>
              <a:t>2 often capitalized : of, relating to, or being minimal art or minimalism </a:t>
            </a:r>
          </a:p>
          <a:p>
            <a:endParaRPr lang="en-US" sz="6600"/>
          </a:p>
          <a:p>
            <a:r>
              <a:rPr lang="en-US" sz="6600"/>
              <a:t>Maybe a definition isn’t the best place to start.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0243B5-D3A6-4A0C-870E-24FC4C228520}"/>
              </a:ext>
            </a:extLst>
          </p:cNvPr>
          <p:cNvSpPr txBox="1"/>
          <p:nvPr/>
        </p:nvSpPr>
        <p:spPr>
          <a:xfrm>
            <a:off x="19471342" y="13115797"/>
            <a:ext cx="573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Source: https://www.merriam-webster.com/dictionary/minimal</a:t>
            </a:r>
          </a:p>
        </p:txBody>
      </p:sp>
    </p:spTree>
    <p:extLst>
      <p:ext uri="{BB962C8B-B14F-4D97-AF65-F5344CB8AC3E}">
        <p14:creationId xmlns:p14="http://schemas.microsoft.com/office/powerpoint/2010/main" val="372022306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4" r="21794"/>
          <a:stretch>
            <a:fillRect/>
          </a:stretch>
        </p:blipFill>
        <p:spPr/>
      </p:pic>
      <p:sp>
        <p:nvSpPr>
          <p:cNvPr id="3" name="Rectangle 2"/>
          <p:cNvSpPr/>
          <p:nvPr/>
        </p:nvSpPr>
        <p:spPr>
          <a:xfrm>
            <a:off x="8792660" y="610136"/>
            <a:ext cx="1447641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835" marR="5080">
              <a:lnSpc>
                <a:spcPct val="99500"/>
              </a:lnSpc>
            </a:pPr>
            <a:r>
              <a:rPr lang="en-US" sz="6000" spc="-5" dirty="0">
                <a:latin typeface="Montserrat"/>
                <a:cs typeface="Cambria"/>
              </a:rPr>
              <a:t>“What Minimalism is really all about is reassessment of your  </a:t>
            </a:r>
            <a:r>
              <a:rPr lang="en-US" sz="6000" b="1" spc="-5" dirty="0">
                <a:latin typeface="Montserrat"/>
                <a:cs typeface="Cambria"/>
              </a:rPr>
              <a:t>priorities </a:t>
            </a:r>
            <a:r>
              <a:rPr lang="en-US" sz="6000" spc="-5" dirty="0">
                <a:latin typeface="Montserrat"/>
                <a:cs typeface="Cambria"/>
              </a:rPr>
              <a:t>so that you can strip away the excess stuff </a:t>
            </a:r>
            <a:r>
              <a:rPr lang="en-US" sz="6000" dirty="0">
                <a:latin typeface="Montserrat"/>
                <a:cs typeface="Cambria"/>
              </a:rPr>
              <a:t>– </a:t>
            </a:r>
            <a:r>
              <a:rPr lang="en-US" sz="6000" spc="-5" dirty="0">
                <a:latin typeface="Montserrat"/>
                <a:cs typeface="Cambria"/>
              </a:rPr>
              <a:t>the  possessions and ideas and relationships and </a:t>
            </a:r>
            <a:r>
              <a:rPr lang="en-US" sz="6000" b="1" spc="-5" dirty="0">
                <a:latin typeface="Montserrat"/>
                <a:cs typeface="Cambria"/>
              </a:rPr>
              <a:t>activities </a:t>
            </a:r>
            <a:r>
              <a:rPr lang="en-US" sz="6000" dirty="0">
                <a:latin typeface="Montserrat"/>
                <a:cs typeface="Cambria"/>
              </a:rPr>
              <a:t>– </a:t>
            </a:r>
            <a:r>
              <a:rPr lang="en-US" sz="6000" spc="-5" dirty="0">
                <a:latin typeface="Montserrat"/>
                <a:cs typeface="Cambria"/>
              </a:rPr>
              <a:t>that  don’t bring </a:t>
            </a:r>
            <a:r>
              <a:rPr lang="en-US" sz="6000" b="1" spc="-5" dirty="0">
                <a:latin typeface="Montserrat"/>
                <a:cs typeface="Cambria"/>
              </a:rPr>
              <a:t>value </a:t>
            </a:r>
            <a:r>
              <a:rPr lang="en-US" sz="6000" spc="-5" dirty="0">
                <a:latin typeface="Montserrat"/>
                <a:cs typeface="Cambria"/>
              </a:rPr>
              <a:t>to your life.” ~Colin</a:t>
            </a:r>
            <a:r>
              <a:rPr lang="en-US" sz="6000" spc="65" dirty="0">
                <a:latin typeface="Montserrat"/>
                <a:cs typeface="Cambria"/>
              </a:rPr>
              <a:t> </a:t>
            </a:r>
            <a:r>
              <a:rPr lang="en-US" sz="6000" spc="-5" dirty="0">
                <a:latin typeface="Montserrat"/>
                <a:cs typeface="Cambria"/>
              </a:rPr>
              <a:t>Wright</a:t>
            </a:r>
            <a:endParaRPr lang="en-US" sz="6000" dirty="0">
              <a:latin typeface="Montserrat"/>
              <a:cs typeface="Cambria"/>
            </a:endParaRPr>
          </a:p>
          <a:p>
            <a:pPr marL="64135">
              <a:lnSpc>
                <a:spcPct val="100000"/>
              </a:lnSpc>
              <a:spcBef>
                <a:spcPts val="5"/>
              </a:spcBef>
            </a:pPr>
            <a:endParaRPr lang="en-US" sz="4000" dirty="0">
              <a:latin typeface="Montserrat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40260" y="13069669"/>
            <a:ext cx="5425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Quotes from NACADA Conference 2017 C230-H01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2D2A18-4A68-4801-8AC9-D021BDAA8C50}"/>
              </a:ext>
            </a:extLst>
          </p:cNvPr>
          <p:cNvSpPr txBox="1"/>
          <p:nvPr/>
        </p:nvSpPr>
        <p:spPr>
          <a:xfrm>
            <a:off x="8792660" y="7507898"/>
            <a:ext cx="1447641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pc="-5">
                <a:latin typeface="Montserrat"/>
                <a:cs typeface="Cambria"/>
              </a:rPr>
              <a:t>“</a:t>
            </a:r>
            <a:r>
              <a:rPr lang="en-US" sz="6000" spc="-5">
                <a:latin typeface="Montserrat"/>
                <a:cs typeface="Cambria"/>
              </a:rPr>
              <a:t>Minimalism is a tool to rid yourself of life’s excess in favor of  focusing on what’s important—so you can </a:t>
            </a:r>
            <a:r>
              <a:rPr lang="en-US" sz="6000" b="1" spc="-5">
                <a:latin typeface="Montserrat"/>
                <a:cs typeface="Cambria"/>
              </a:rPr>
              <a:t>find happiness,  fulfillment, and </a:t>
            </a:r>
            <a:r>
              <a:rPr lang="en-US" sz="6000" b="1">
                <a:latin typeface="Montserrat"/>
                <a:cs typeface="Cambria"/>
              </a:rPr>
              <a:t>freedom</a:t>
            </a:r>
            <a:r>
              <a:rPr lang="en-US" sz="6000">
                <a:latin typeface="Montserrat"/>
                <a:cs typeface="Cambria"/>
              </a:rPr>
              <a:t>.” </a:t>
            </a:r>
            <a:r>
              <a:rPr lang="en-US" sz="6000" spc="-5">
                <a:latin typeface="Montserrat"/>
                <a:cs typeface="Cambria"/>
              </a:rPr>
              <a:t>~ Millburn &amp;</a:t>
            </a:r>
            <a:r>
              <a:rPr lang="en-US" sz="6000" spc="30">
                <a:latin typeface="Montserrat"/>
                <a:cs typeface="Cambria"/>
              </a:rPr>
              <a:t> </a:t>
            </a:r>
            <a:r>
              <a:rPr lang="en-US" sz="6000" spc="-5">
                <a:latin typeface="Montserrat"/>
                <a:cs typeface="Cambria"/>
              </a:rPr>
              <a:t>Nicodemus</a:t>
            </a:r>
            <a:endParaRPr lang="en-US" sz="6000">
              <a:latin typeface="Montserrat"/>
              <a:cs typeface="Cambria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18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759630" y="4154556"/>
            <a:ext cx="9266720" cy="118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Do More with Less </a:t>
            </a:r>
            <a:endParaRPr lang="en-US" sz="4800" b="1">
              <a:solidFill>
                <a:schemeClr val="tx2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71371" y="8363757"/>
            <a:ext cx="9266720" cy="118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Seize the Day </a:t>
            </a:r>
            <a:endParaRPr lang="en-US" sz="4800" b="1">
              <a:solidFill>
                <a:schemeClr val="tx2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85213" y="4154556"/>
            <a:ext cx="9266720" cy="2456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Look what Dr., Mr. or Ms. Jones is doing or has.</a:t>
            </a:r>
            <a:endParaRPr lang="en-US" sz="4800" b="1">
              <a:solidFill>
                <a:schemeClr val="tx2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9630" y="5661499"/>
            <a:ext cx="9266720" cy="2456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You can sleep when you are dead</a:t>
            </a:r>
            <a:endParaRPr lang="en-US" sz="4800" b="1">
              <a:solidFill>
                <a:schemeClr val="tx2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" y="766742"/>
            <a:ext cx="241125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 </a:t>
            </a:r>
            <a:r>
              <a:rPr lang="en-US" sz="9600" b="1" dirty="0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What Society Tells Us</a:t>
            </a:r>
            <a:endParaRPr lang="en-US" sz="11500" b="1" dirty="0">
              <a:solidFill>
                <a:schemeClr val="tx2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1371" y="9870700"/>
            <a:ext cx="9266720" cy="118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You can have it all</a:t>
            </a:r>
            <a:endParaRPr lang="en-US" sz="4800" b="1">
              <a:solidFill>
                <a:schemeClr val="tx2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85213" y="8363757"/>
            <a:ext cx="9266720" cy="3677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The American Dream can be earned and purchased at ……</a:t>
            </a:r>
            <a:endParaRPr lang="en-US" sz="4800" b="1">
              <a:solidFill>
                <a:schemeClr val="tx2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4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0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175812" y="349624"/>
            <a:ext cx="1565237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latin typeface="Oswald"/>
              </a:rPr>
              <a:t>Essentialism: The Disciplined Pursuit of Less</a:t>
            </a:r>
          </a:p>
          <a:p>
            <a:endParaRPr lang="en-US" sz="6000" i="1" dirty="0">
              <a:solidFill>
                <a:srgbClr val="181818"/>
              </a:solidFill>
              <a:latin typeface="Crimson Text"/>
            </a:endParaRPr>
          </a:p>
          <a:p>
            <a:r>
              <a:rPr lang="en-US" sz="8000" i="1" dirty="0">
                <a:solidFill>
                  <a:srgbClr val="181818"/>
                </a:solidFill>
                <a:latin typeface="Crimson Text"/>
              </a:rPr>
              <a:t>Ask yourself these questions:</a:t>
            </a:r>
            <a:br>
              <a:rPr lang="en-US" sz="6000" dirty="0">
                <a:solidFill>
                  <a:srgbClr val="181818"/>
                </a:solidFill>
                <a:latin typeface="Crimson Text"/>
              </a:rPr>
            </a:br>
            <a:br>
              <a:rPr lang="en-US" sz="6000" dirty="0">
                <a:solidFill>
                  <a:srgbClr val="181818"/>
                </a:solidFill>
                <a:latin typeface="Crimson Text"/>
              </a:rPr>
            </a:br>
            <a:br>
              <a:rPr lang="en-US" sz="6000" dirty="0">
                <a:solidFill>
                  <a:srgbClr val="181818"/>
                </a:solidFill>
                <a:latin typeface="Crimson Text"/>
              </a:rPr>
            </a:br>
            <a:br>
              <a:rPr lang="en-US" sz="6000" dirty="0">
                <a:solidFill>
                  <a:srgbClr val="181818"/>
                </a:solidFill>
                <a:latin typeface="Crimson Text"/>
              </a:rPr>
            </a:br>
            <a:endParaRPr lang="en-US" sz="6000" dirty="0">
              <a:solidFill>
                <a:srgbClr val="181818"/>
              </a:solidFill>
              <a:latin typeface="Crimson Tex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54A3A-82A5-4567-A538-D8FE5B03C8E2}"/>
              </a:ext>
            </a:extLst>
          </p:cNvPr>
          <p:cNvSpPr txBox="1"/>
          <p:nvPr/>
        </p:nvSpPr>
        <p:spPr>
          <a:xfrm>
            <a:off x="7830411" y="9044906"/>
            <a:ext cx="1165524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i="1">
                <a:solidFill>
                  <a:srgbClr val="181818"/>
                </a:solidFill>
                <a:latin typeface="Crimson Text"/>
              </a:rPr>
              <a:t>Did you answer yes to any of these?  </a:t>
            </a:r>
          </a:p>
          <a:p>
            <a:r>
              <a:rPr lang="en-US" sz="6000" i="1">
                <a:solidFill>
                  <a:srgbClr val="181818"/>
                </a:solidFill>
                <a:latin typeface="Crimson Text"/>
              </a:rPr>
              <a:t>Essentialism may be your answer.</a:t>
            </a:r>
            <a:endParaRPr lang="en-US" sz="6000" b="0" i="0">
              <a:solidFill>
                <a:srgbClr val="181818"/>
              </a:solidFill>
              <a:effectLst/>
              <a:latin typeface="Crimson Text"/>
            </a:endParaRPr>
          </a:p>
          <a:p>
            <a:endParaRPr lang="en-US" sz="6000"/>
          </a:p>
        </p:txBody>
      </p:sp>
      <p:pic>
        <p:nvPicPr>
          <p:cNvPr id="14" name="Picture Placeholder 13" descr="A picture containing text, tree, sign, sky&#10;&#10;Description automatically generated">
            <a:extLst>
              <a:ext uri="{FF2B5EF4-FFF2-40B4-BE49-F238E27FC236}">
                <a16:creationId xmlns:a16="http://schemas.microsoft.com/office/drawing/2014/main" id="{C1C48E2D-9881-4C7B-9151-6484EAEBCC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28845" r="28845"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3956B8-776D-4D10-B89A-521087D469A9}"/>
              </a:ext>
            </a:extLst>
          </p:cNvPr>
          <p:cNvSpPr txBox="1"/>
          <p:nvPr/>
        </p:nvSpPr>
        <p:spPr>
          <a:xfrm>
            <a:off x="8003111" y="11915792"/>
            <a:ext cx="15652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From Greg McKeown’s Book Essentialism: The Disciplined Pursuit of Less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1F66E0-5761-43EB-92ED-E8EE6DA83C73}"/>
              </a:ext>
            </a:extLst>
          </p:cNvPr>
          <p:cNvSpPr txBox="1"/>
          <p:nvPr/>
        </p:nvSpPr>
        <p:spPr>
          <a:xfrm>
            <a:off x="8003111" y="13043210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Photo by Etienne </a:t>
            </a:r>
            <a:r>
              <a:rPr lang="en-US" sz="1200" err="1"/>
              <a:t>Girardet</a:t>
            </a:r>
            <a:r>
              <a:rPr lang="en-US" sz="1200"/>
              <a:t> on </a:t>
            </a:r>
            <a:r>
              <a:rPr lang="en-US" sz="1200" err="1"/>
              <a:t>Unsplash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4063510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4449" y="13114604"/>
            <a:ext cx="15613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From pg. 8 of Greg McKeown’s Book Essentialism: The Disciplined Pursuit of Less</a:t>
            </a:r>
          </a:p>
        </p:txBody>
      </p:sp>
      <p:pic>
        <p:nvPicPr>
          <p:cNvPr id="3" name="Picture 2" descr="A picture containing text, measuring stick&#10;&#10;Description automatically generated">
            <a:extLst>
              <a:ext uri="{FF2B5EF4-FFF2-40B4-BE49-F238E27FC236}">
                <a16:creationId xmlns:a16="http://schemas.microsoft.com/office/drawing/2014/main" id="{9DFFEE8F-0067-4DB1-A28A-86282CFBC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0127" y="268942"/>
            <a:ext cx="13148235" cy="98611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91F26E-B5FD-4960-A721-F015D028533B}"/>
              </a:ext>
            </a:extLst>
          </p:cNvPr>
          <p:cNvSpPr txBox="1"/>
          <p:nvPr/>
        </p:nvSpPr>
        <p:spPr>
          <a:xfrm>
            <a:off x="1165412" y="1488141"/>
            <a:ext cx="94308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/>
              <a:t>Non-essentialism vs. Essentialism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5DCAB9-957B-4768-BE3B-BF7F496E9745}"/>
              </a:ext>
            </a:extLst>
          </p:cNvPr>
          <p:cNvSpPr txBox="1"/>
          <p:nvPr/>
        </p:nvSpPr>
        <p:spPr>
          <a:xfrm>
            <a:off x="11040127" y="10192435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Photo by </a:t>
            </a:r>
            <a:r>
              <a:rPr lang="en-US" sz="1200">
                <a:hlinkClick r:id="rId3"/>
              </a:rPr>
              <a:t>Brett Jordan</a:t>
            </a:r>
            <a:r>
              <a:rPr lang="en-US" sz="1200"/>
              <a:t> on </a:t>
            </a:r>
            <a:r>
              <a:rPr lang="en-US" sz="1200" err="1">
                <a:hlinkClick r:id="rId4"/>
              </a:rPr>
              <a:t>Unsplash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519720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3174" r="13174"/>
          <a:stretch>
            <a:fillRect/>
          </a:stretch>
        </p:blipFill>
        <p:spPr/>
      </p:pic>
      <p:sp>
        <p:nvSpPr>
          <p:cNvPr id="3" name="Rectangle 2"/>
          <p:cNvSpPr/>
          <p:nvPr/>
        </p:nvSpPr>
        <p:spPr>
          <a:xfrm>
            <a:off x="8175812" y="349624"/>
            <a:ext cx="15652376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CF322B"/>
                </a:solidFill>
                <a:latin typeface="Oswald"/>
              </a:rPr>
              <a:t>Essentialism: The Disciplined Pursuit of Less</a:t>
            </a:r>
          </a:p>
          <a:p>
            <a:r>
              <a:rPr lang="en-US" sz="6000" i="1" dirty="0">
                <a:solidFill>
                  <a:srgbClr val="181818"/>
                </a:solidFill>
                <a:latin typeface="Crimson Text"/>
              </a:rPr>
              <a:t>Have you ever found yourself stretched too thin?</a:t>
            </a:r>
            <a:br>
              <a:rPr lang="en-US" sz="6000" dirty="0">
                <a:solidFill>
                  <a:srgbClr val="181818"/>
                </a:solidFill>
                <a:latin typeface="Crimson Text"/>
              </a:rPr>
            </a:br>
            <a:r>
              <a:rPr lang="en-US" sz="6000" i="1" dirty="0">
                <a:solidFill>
                  <a:srgbClr val="181818"/>
                </a:solidFill>
                <a:latin typeface="Crimson Text"/>
              </a:rPr>
              <a:t>Do you sometimes feel overworked and underutilized?</a:t>
            </a:r>
            <a:br>
              <a:rPr lang="en-US" sz="6000" dirty="0">
                <a:solidFill>
                  <a:srgbClr val="181818"/>
                </a:solidFill>
                <a:latin typeface="Crimson Text"/>
              </a:rPr>
            </a:br>
            <a:r>
              <a:rPr lang="en-US" sz="6000" i="1" dirty="0">
                <a:solidFill>
                  <a:srgbClr val="181818"/>
                </a:solidFill>
                <a:latin typeface="Crimson Text"/>
              </a:rPr>
              <a:t>Do you feel motion sickness instead of momentum?</a:t>
            </a:r>
            <a:br>
              <a:rPr lang="en-US" sz="6000" dirty="0">
                <a:solidFill>
                  <a:srgbClr val="181818"/>
                </a:solidFill>
                <a:latin typeface="Crimson Text"/>
              </a:rPr>
            </a:br>
            <a:r>
              <a:rPr lang="en-US" sz="6000" i="1" dirty="0">
                <a:solidFill>
                  <a:srgbClr val="181818"/>
                </a:solidFill>
                <a:latin typeface="Crimson Text"/>
              </a:rPr>
              <a:t>Does your day sometimes get hijacked by someone else’s agenda?</a:t>
            </a:r>
            <a:br>
              <a:rPr lang="en-US" sz="6000" dirty="0">
                <a:solidFill>
                  <a:srgbClr val="181818"/>
                </a:solidFill>
                <a:latin typeface="Crimson Text"/>
              </a:rPr>
            </a:br>
            <a:r>
              <a:rPr lang="en-US" sz="6000" i="1" dirty="0">
                <a:solidFill>
                  <a:srgbClr val="181818"/>
                </a:solidFill>
                <a:latin typeface="Crimson Text"/>
              </a:rPr>
              <a:t>Have you ever said “yes” simply to please and then resented it?</a:t>
            </a:r>
            <a:endParaRPr lang="en-US" sz="6000" dirty="0">
              <a:solidFill>
                <a:srgbClr val="181818"/>
              </a:solidFill>
              <a:latin typeface="Crimson Text"/>
            </a:endParaRPr>
          </a:p>
          <a:p>
            <a:r>
              <a:rPr lang="en-US" sz="6000" i="1" dirty="0">
                <a:solidFill>
                  <a:srgbClr val="181818"/>
                </a:solidFill>
                <a:latin typeface="Crimson Text"/>
              </a:rPr>
              <a:t>If you answered yes to any of these, the way out is the Way of the Essentialist.</a:t>
            </a:r>
            <a:endParaRPr lang="en-US" sz="6000" b="0" i="0" dirty="0">
              <a:solidFill>
                <a:srgbClr val="181818"/>
              </a:solidFill>
              <a:effectLst/>
              <a:latin typeface="Crimson Text"/>
            </a:endParaRPr>
          </a:p>
        </p:txBody>
      </p:sp>
    </p:spTree>
    <p:extLst>
      <p:ext uri="{BB962C8B-B14F-4D97-AF65-F5344CB8AC3E}">
        <p14:creationId xmlns:p14="http://schemas.microsoft.com/office/powerpoint/2010/main" val="25191473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53" y="0"/>
            <a:ext cx="14038729" cy="137262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146306" y="914400"/>
            <a:ext cx="9439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pg. 8 of Greg McKeown’s Book Essentialism: The Disciplined Pursuit of Less</a:t>
            </a:r>
          </a:p>
        </p:txBody>
      </p:sp>
    </p:spTree>
    <p:extLst>
      <p:ext uri="{BB962C8B-B14F-4D97-AF65-F5344CB8AC3E}">
        <p14:creationId xmlns:p14="http://schemas.microsoft.com/office/powerpoint/2010/main" val="3688541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1078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315900" y="5689192"/>
            <a:ext cx="14055087" cy="661863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3000" b="1" dirty="0">
                <a:latin typeface="+mj-lt"/>
                <a:ea typeface="+mj-ea"/>
                <a:cs typeface="+mj-cs"/>
              </a:rPr>
              <a:t>What is clear is that if you don’t prioritize your life, someone else will. </a:t>
            </a:r>
          </a:p>
        </p:txBody>
      </p:sp>
      <p:pic>
        <p:nvPicPr>
          <p:cNvPr id="21" name="Picture 11" descr="A tree with no leaves&#10;&#10;Description automatically generated with medium confidence">
            <a:extLst>
              <a:ext uri="{FF2B5EF4-FFF2-40B4-BE49-F238E27FC236}">
                <a16:creationId xmlns:a16="http://schemas.microsoft.com/office/drawing/2014/main" id="{C9B8DB57-0AAD-4A2C-9491-326758D420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8" r="45565"/>
          <a:stretch/>
        </p:blipFill>
        <p:spPr>
          <a:xfrm>
            <a:off x="0" y="10"/>
            <a:ext cx="9315900" cy="13715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96903" y="4749894"/>
            <a:ext cx="8488283" cy="36576"/>
          </a:xfrm>
          <a:custGeom>
            <a:avLst/>
            <a:gdLst>
              <a:gd name="connsiteX0" fmla="*/ 0 w 8488283"/>
              <a:gd name="connsiteY0" fmla="*/ 0 h 36576"/>
              <a:gd name="connsiteX1" fmla="*/ 737828 w 8488283"/>
              <a:gd name="connsiteY1" fmla="*/ 0 h 36576"/>
              <a:gd name="connsiteX2" fmla="*/ 1560538 w 8488283"/>
              <a:gd name="connsiteY2" fmla="*/ 0 h 36576"/>
              <a:gd name="connsiteX3" fmla="*/ 1958835 w 8488283"/>
              <a:gd name="connsiteY3" fmla="*/ 0 h 36576"/>
              <a:gd name="connsiteX4" fmla="*/ 2526897 w 8488283"/>
              <a:gd name="connsiteY4" fmla="*/ 0 h 36576"/>
              <a:gd name="connsiteX5" fmla="*/ 2925193 w 8488283"/>
              <a:gd name="connsiteY5" fmla="*/ 0 h 36576"/>
              <a:gd name="connsiteX6" fmla="*/ 3578138 w 8488283"/>
              <a:gd name="connsiteY6" fmla="*/ 0 h 36576"/>
              <a:gd name="connsiteX7" fmla="*/ 4146200 w 8488283"/>
              <a:gd name="connsiteY7" fmla="*/ 0 h 36576"/>
              <a:gd name="connsiteX8" fmla="*/ 4884027 w 8488283"/>
              <a:gd name="connsiteY8" fmla="*/ 0 h 36576"/>
              <a:gd name="connsiteX9" fmla="*/ 5706738 w 8488283"/>
              <a:gd name="connsiteY9" fmla="*/ 0 h 36576"/>
              <a:gd name="connsiteX10" fmla="*/ 6359683 w 8488283"/>
              <a:gd name="connsiteY10" fmla="*/ 0 h 36576"/>
              <a:gd name="connsiteX11" fmla="*/ 7182393 w 8488283"/>
              <a:gd name="connsiteY11" fmla="*/ 0 h 36576"/>
              <a:gd name="connsiteX12" fmla="*/ 7835338 w 8488283"/>
              <a:gd name="connsiteY12" fmla="*/ 0 h 36576"/>
              <a:gd name="connsiteX13" fmla="*/ 8488283 w 8488283"/>
              <a:gd name="connsiteY13" fmla="*/ 0 h 36576"/>
              <a:gd name="connsiteX14" fmla="*/ 8488283 w 8488283"/>
              <a:gd name="connsiteY14" fmla="*/ 36576 h 36576"/>
              <a:gd name="connsiteX15" fmla="*/ 7835338 w 8488283"/>
              <a:gd name="connsiteY15" fmla="*/ 36576 h 36576"/>
              <a:gd name="connsiteX16" fmla="*/ 7352159 w 8488283"/>
              <a:gd name="connsiteY16" fmla="*/ 36576 h 36576"/>
              <a:gd name="connsiteX17" fmla="*/ 6953863 w 8488283"/>
              <a:gd name="connsiteY17" fmla="*/ 36576 h 36576"/>
              <a:gd name="connsiteX18" fmla="*/ 6385801 w 8488283"/>
              <a:gd name="connsiteY18" fmla="*/ 36576 h 36576"/>
              <a:gd name="connsiteX19" fmla="*/ 5732856 w 8488283"/>
              <a:gd name="connsiteY19" fmla="*/ 36576 h 36576"/>
              <a:gd name="connsiteX20" fmla="*/ 5164794 w 8488283"/>
              <a:gd name="connsiteY20" fmla="*/ 36576 h 36576"/>
              <a:gd name="connsiteX21" fmla="*/ 4681615 w 8488283"/>
              <a:gd name="connsiteY21" fmla="*/ 36576 h 36576"/>
              <a:gd name="connsiteX22" fmla="*/ 3858904 w 8488283"/>
              <a:gd name="connsiteY22" fmla="*/ 36576 h 36576"/>
              <a:gd name="connsiteX23" fmla="*/ 3205959 w 8488283"/>
              <a:gd name="connsiteY23" fmla="*/ 36576 h 36576"/>
              <a:gd name="connsiteX24" fmla="*/ 2468132 w 8488283"/>
              <a:gd name="connsiteY24" fmla="*/ 36576 h 36576"/>
              <a:gd name="connsiteX25" fmla="*/ 2069835 w 8488283"/>
              <a:gd name="connsiteY25" fmla="*/ 36576 h 36576"/>
              <a:gd name="connsiteX26" fmla="*/ 1586656 w 8488283"/>
              <a:gd name="connsiteY26" fmla="*/ 36576 h 36576"/>
              <a:gd name="connsiteX27" fmla="*/ 933711 w 8488283"/>
              <a:gd name="connsiteY27" fmla="*/ 36576 h 36576"/>
              <a:gd name="connsiteX28" fmla="*/ 0 w 8488283"/>
              <a:gd name="connsiteY28" fmla="*/ 36576 h 36576"/>
              <a:gd name="connsiteX29" fmla="*/ 0 w 8488283"/>
              <a:gd name="connsiteY29" fmla="*/ 0 h 36576"/>
              <a:gd name="connsiteX0" fmla="*/ 0 w 8488283"/>
              <a:gd name="connsiteY0" fmla="*/ 0 h 36576"/>
              <a:gd name="connsiteX1" fmla="*/ 483179 w 8488283"/>
              <a:gd name="connsiteY1" fmla="*/ 0 h 36576"/>
              <a:gd name="connsiteX2" fmla="*/ 881476 w 8488283"/>
              <a:gd name="connsiteY2" fmla="*/ 0 h 36576"/>
              <a:gd name="connsiteX3" fmla="*/ 1364655 w 8488283"/>
              <a:gd name="connsiteY3" fmla="*/ 0 h 36576"/>
              <a:gd name="connsiteX4" fmla="*/ 2017600 w 8488283"/>
              <a:gd name="connsiteY4" fmla="*/ 0 h 36576"/>
              <a:gd name="connsiteX5" fmla="*/ 2755427 w 8488283"/>
              <a:gd name="connsiteY5" fmla="*/ 0 h 36576"/>
              <a:gd name="connsiteX6" fmla="*/ 3578138 w 8488283"/>
              <a:gd name="connsiteY6" fmla="*/ 0 h 36576"/>
              <a:gd name="connsiteX7" fmla="*/ 4400848 w 8488283"/>
              <a:gd name="connsiteY7" fmla="*/ 0 h 36576"/>
              <a:gd name="connsiteX8" fmla="*/ 4968910 w 8488283"/>
              <a:gd name="connsiteY8" fmla="*/ 0 h 36576"/>
              <a:gd name="connsiteX9" fmla="*/ 5706738 w 8488283"/>
              <a:gd name="connsiteY9" fmla="*/ 0 h 36576"/>
              <a:gd name="connsiteX10" fmla="*/ 6359683 w 8488283"/>
              <a:gd name="connsiteY10" fmla="*/ 0 h 36576"/>
              <a:gd name="connsiteX11" fmla="*/ 6927745 w 8488283"/>
              <a:gd name="connsiteY11" fmla="*/ 0 h 36576"/>
              <a:gd name="connsiteX12" fmla="*/ 7665572 w 8488283"/>
              <a:gd name="connsiteY12" fmla="*/ 0 h 36576"/>
              <a:gd name="connsiteX13" fmla="*/ 8488283 w 8488283"/>
              <a:gd name="connsiteY13" fmla="*/ 0 h 36576"/>
              <a:gd name="connsiteX14" fmla="*/ 8488283 w 8488283"/>
              <a:gd name="connsiteY14" fmla="*/ 36576 h 36576"/>
              <a:gd name="connsiteX15" fmla="*/ 8005104 w 8488283"/>
              <a:gd name="connsiteY15" fmla="*/ 36576 h 36576"/>
              <a:gd name="connsiteX16" fmla="*/ 7182393 w 8488283"/>
              <a:gd name="connsiteY16" fmla="*/ 36576 h 36576"/>
              <a:gd name="connsiteX17" fmla="*/ 6699214 w 8488283"/>
              <a:gd name="connsiteY17" fmla="*/ 36576 h 36576"/>
              <a:gd name="connsiteX18" fmla="*/ 5961386 w 8488283"/>
              <a:gd name="connsiteY18" fmla="*/ 36576 h 36576"/>
              <a:gd name="connsiteX19" fmla="*/ 5563090 w 8488283"/>
              <a:gd name="connsiteY19" fmla="*/ 36576 h 36576"/>
              <a:gd name="connsiteX20" fmla="*/ 4910145 w 8488283"/>
              <a:gd name="connsiteY20" fmla="*/ 36576 h 36576"/>
              <a:gd name="connsiteX21" fmla="*/ 4426966 w 8488283"/>
              <a:gd name="connsiteY21" fmla="*/ 36576 h 36576"/>
              <a:gd name="connsiteX22" fmla="*/ 3604256 w 8488283"/>
              <a:gd name="connsiteY22" fmla="*/ 36576 h 36576"/>
              <a:gd name="connsiteX23" fmla="*/ 3205959 w 8488283"/>
              <a:gd name="connsiteY23" fmla="*/ 36576 h 36576"/>
              <a:gd name="connsiteX24" fmla="*/ 2553014 w 8488283"/>
              <a:gd name="connsiteY24" fmla="*/ 36576 h 36576"/>
              <a:gd name="connsiteX25" fmla="*/ 2154718 w 8488283"/>
              <a:gd name="connsiteY25" fmla="*/ 36576 h 36576"/>
              <a:gd name="connsiteX26" fmla="*/ 1671539 w 8488283"/>
              <a:gd name="connsiteY26" fmla="*/ 36576 h 36576"/>
              <a:gd name="connsiteX27" fmla="*/ 933711 w 8488283"/>
              <a:gd name="connsiteY27" fmla="*/ 36576 h 36576"/>
              <a:gd name="connsiteX28" fmla="*/ 0 w 8488283"/>
              <a:gd name="connsiteY28" fmla="*/ 36576 h 36576"/>
              <a:gd name="connsiteX29" fmla="*/ 0 w 8488283"/>
              <a:gd name="connsiteY29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488283" h="36576" fill="none" extrusionOk="0">
                <a:moveTo>
                  <a:pt x="0" y="0"/>
                </a:moveTo>
                <a:cubicBezTo>
                  <a:pt x="171839" y="31921"/>
                  <a:pt x="493822" y="7965"/>
                  <a:pt x="737828" y="0"/>
                </a:cubicBezTo>
                <a:cubicBezTo>
                  <a:pt x="960337" y="6106"/>
                  <a:pt x="1226430" y="83006"/>
                  <a:pt x="1560538" y="0"/>
                </a:cubicBezTo>
                <a:cubicBezTo>
                  <a:pt x="1859776" y="-35736"/>
                  <a:pt x="1812758" y="-13997"/>
                  <a:pt x="1958835" y="0"/>
                </a:cubicBezTo>
                <a:cubicBezTo>
                  <a:pt x="2108900" y="7821"/>
                  <a:pt x="2288479" y="2618"/>
                  <a:pt x="2526897" y="0"/>
                </a:cubicBezTo>
                <a:cubicBezTo>
                  <a:pt x="2781888" y="-16653"/>
                  <a:pt x="2801336" y="-12494"/>
                  <a:pt x="2925193" y="0"/>
                </a:cubicBezTo>
                <a:cubicBezTo>
                  <a:pt x="3097194" y="-9344"/>
                  <a:pt x="3251404" y="-16009"/>
                  <a:pt x="3578138" y="0"/>
                </a:cubicBezTo>
                <a:cubicBezTo>
                  <a:pt x="3871848" y="-27167"/>
                  <a:pt x="3991862" y="-20542"/>
                  <a:pt x="4146200" y="0"/>
                </a:cubicBezTo>
                <a:cubicBezTo>
                  <a:pt x="4336136" y="62309"/>
                  <a:pt x="4678490" y="37196"/>
                  <a:pt x="4884027" y="0"/>
                </a:cubicBezTo>
                <a:cubicBezTo>
                  <a:pt x="5058248" y="3111"/>
                  <a:pt x="5429231" y="-6570"/>
                  <a:pt x="5706738" y="0"/>
                </a:cubicBezTo>
                <a:cubicBezTo>
                  <a:pt x="6022463" y="-18831"/>
                  <a:pt x="6194070" y="8765"/>
                  <a:pt x="6359683" y="0"/>
                </a:cubicBezTo>
                <a:cubicBezTo>
                  <a:pt x="6454667" y="29706"/>
                  <a:pt x="6898316" y="-34264"/>
                  <a:pt x="7182393" y="0"/>
                </a:cubicBezTo>
                <a:cubicBezTo>
                  <a:pt x="7537021" y="25002"/>
                  <a:pt x="7578412" y="-7171"/>
                  <a:pt x="7835338" y="0"/>
                </a:cubicBezTo>
                <a:cubicBezTo>
                  <a:pt x="8090857" y="16602"/>
                  <a:pt x="8237426" y="23489"/>
                  <a:pt x="8488283" y="0"/>
                </a:cubicBezTo>
                <a:cubicBezTo>
                  <a:pt x="8489777" y="7904"/>
                  <a:pt x="8489650" y="26577"/>
                  <a:pt x="8488283" y="36576"/>
                </a:cubicBezTo>
                <a:cubicBezTo>
                  <a:pt x="8293110" y="57853"/>
                  <a:pt x="7974163" y="78670"/>
                  <a:pt x="7835338" y="36576"/>
                </a:cubicBezTo>
                <a:cubicBezTo>
                  <a:pt x="7700413" y="-3555"/>
                  <a:pt x="7585875" y="9089"/>
                  <a:pt x="7352159" y="36576"/>
                </a:cubicBezTo>
                <a:cubicBezTo>
                  <a:pt x="7165625" y="75130"/>
                  <a:pt x="7058009" y="61666"/>
                  <a:pt x="6953863" y="36576"/>
                </a:cubicBezTo>
                <a:cubicBezTo>
                  <a:pt x="6838740" y="30285"/>
                  <a:pt x="6564955" y="33596"/>
                  <a:pt x="6385801" y="36576"/>
                </a:cubicBezTo>
                <a:cubicBezTo>
                  <a:pt x="6178919" y="28836"/>
                  <a:pt x="6010140" y="76774"/>
                  <a:pt x="5732856" y="36576"/>
                </a:cubicBezTo>
                <a:cubicBezTo>
                  <a:pt x="5471352" y="8838"/>
                  <a:pt x="5420265" y="27055"/>
                  <a:pt x="5164794" y="36576"/>
                </a:cubicBezTo>
                <a:cubicBezTo>
                  <a:pt x="4903980" y="45430"/>
                  <a:pt x="4917901" y="18496"/>
                  <a:pt x="4681615" y="36576"/>
                </a:cubicBezTo>
                <a:cubicBezTo>
                  <a:pt x="4427029" y="21635"/>
                  <a:pt x="4042105" y="9375"/>
                  <a:pt x="3858904" y="36576"/>
                </a:cubicBezTo>
                <a:cubicBezTo>
                  <a:pt x="3623578" y="89457"/>
                  <a:pt x="3459470" y="-5638"/>
                  <a:pt x="3205959" y="36576"/>
                </a:cubicBezTo>
                <a:cubicBezTo>
                  <a:pt x="2964584" y="77756"/>
                  <a:pt x="2648742" y="89417"/>
                  <a:pt x="2468132" y="36576"/>
                </a:cubicBezTo>
                <a:cubicBezTo>
                  <a:pt x="2254732" y="23093"/>
                  <a:pt x="2201866" y="33132"/>
                  <a:pt x="2069835" y="36576"/>
                </a:cubicBezTo>
                <a:cubicBezTo>
                  <a:pt x="1953201" y="11474"/>
                  <a:pt x="1680405" y="36303"/>
                  <a:pt x="1586656" y="36576"/>
                </a:cubicBezTo>
                <a:cubicBezTo>
                  <a:pt x="1462092" y="39775"/>
                  <a:pt x="1076952" y="40765"/>
                  <a:pt x="933711" y="36576"/>
                </a:cubicBezTo>
                <a:cubicBezTo>
                  <a:pt x="779893" y="81390"/>
                  <a:pt x="268917" y="38357"/>
                  <a:pt x="0" y="36576"/>
                </a:cubicBezTo>
                <a:cubicBezTo>
                  <a:pt x="-451" y="20298"/>
                  <a:pt x="1478" y="18086"/>
                  <a:pt x="0" y="0"/>
                </a:cubicBezTo>
                <a:close/>
              </a:path>
              <a:path w="8488283" h="36576" stroke="0" extrusionOk="0">
                <a:moveTo>
                  <a:pt x="0" y="0"/>
                </a:moveTo>
                <a:cubicBezTo>
                  <a:pt x="234736" y="-18041"/>
                  <a:pt x="254088" y="-11776"/>
                  <a:pt x="483179" y="0"/>
                </a:cubicBezTo>
                <a:cubicBezTo>
                  <a:pt x="711765" y="9227"/>
                  <a:pt x="706333" y="17562"/>
                  <a:pt x="881476" y="0"/>
                </a:cubicBezTo>
                <a:cubicBezTo>
                  <a:pt x="1082669" y="6128"/>
                  <a:pt x="1236353" y="-14978"/>
                  <a:pt x="1364655" y="0"/>
                </a:cubicBezTo>
                <a:cubicBezTo>
                  <a:pt x="1499504" y="55783"/>
                  <a:pt x="1869112" y="-38485"/>
                  <a:pt x="2017600" y="0"/>
                </a:cubicBezTo>
                <a:cubicBezTo>
                  <a:pt x="2159659" y="28597"/>
                  <a:pt x="2452755" y="-33331"/>
                  <a:pt x="2755427" y="0"/>
                </a:cubicBezTo>
                <a:cubicBezTo>
                  <a:pt x="3072900" y="-8992"/>
                  <a:pt x="3378455" y="-21266"/>
                  <a:pt x="3578138" y="0"/>
                </a:cubicBezTo>
                <a:cubicBezTo>
                  <a:pt x="3777669" y="-734"/>
                  <a:pt x="4001534" y="31656"/>
                  <a:pt x="4400848" y="0"/>
                </a:cubicBezTo>
                <a:cubicBezTo>
                  <a:pt x="4794994" y="11254"/>
                  <a:pt x="4847250" y="-2744"/>
                  <a:pt x="4968910" y="0"/>
                </a:cubicBezTo>
                <a:cubicBezTo>
                  <a:pt x="5088715" y="22432"/>
                  <a:pt x="5458576" y="-6010"/>
                  <a:pt x="5706738" y="0"/>
                </a:cubicBezTo>
                <a:cubicBezTo>
                  <a:pt x="5983290" y="19035"/>
                  <a:pt x="6126571" y="32384"/>
                  <a:pt x="6359683" y="0"/>
                </a:cubicBezTo>
                <a:cubicBezTo>
                  <a:pt x="6609428" y="-32798"/>
                  <a:pt x="6776928" y="-2309"/>
                  <a:pt x="6927745" y="0"/>
                </a:cubicBezTo>
                <a:cubicBezTo>
                  <a:pt x="7007544" y="14723"/>
                  <a:pt x="7376008" y="30961"/>
                  <a:pt x="7665572" y="0"/>
                </a:cubicBezTo>
                <a:cubicBezTo>
                  <a:pt x="7970454" y="21912"/>
                  <a:pt x="8071097" y="-36246"/>
                  <a:pt x="8488283" y="0"/>
                </a:cubicBezTo>
                <a:cubicBezTo>
                  <a:pt x="8486477" y="11475"/>
                  <a:pt x="8486191" y="22933"/>
                  <a:pt x="8488283" y="36576"/>
                </a:cubicBezTo>
                <a:cubicBezTo>
                  <a:pt x="8391449" y="39782"/>
                  <a:pt x="8181159" y="61269"/>
                  <a:pt x="8005104" y="36576"/>
                </a:cubicBezTo>
                <a:cubicBezTo>
                  <a:pt x="7755635" y="39818"/>
                  <a:pt x="7553818" y="-36369"/>
                  <a:pt x="7182393" y="36576"/>
                </a:cubicBezTo>
                <a:cubicBezTo>
                  <a:pt x="6763008" y="56368"/>
                  <a:pt x="6880999" y="19029"/>
                  <a:pt x="6699214" y="36576"/>
                </a:cubicBezTo>
                <a:cubicBezTo>
                  <a:pt x="6493691" y="53235"/>
                  <a:pt x="6142288" y="501"/>
                  <a:pt x="5961386" y="36576"/>
                </a:cubicBezTo>
                <a:cubicBezTo>
                  <a:pt x="5782133" y="25368"/>
                  <a:pt x="5684542" y="46991"/>
                  <a:pt x="5563090" y="36576"/>
                </a:cubicBezTo>
                <a:cubicBezTo>
                  <a:pt x="5453530" y="-14926"/>
                  <a:pt x="5201083" y="52249"/>
                  <a:pt x="4910145" y="36576"/>
                </a:cubicBezTo>
                <a:cubicBezTo>
                  <a:pt x="4614505" y="64309"/>
                  <a:pt x="4581100" y="43400"/>
                  <a:pt x="4426966" y="36576"/>
                </a:cubicBezTo>
                <a:cubicBezTo>
                  <a:pt x="4338372" y="20493"/>
                  <a:pt x="3996523" y="54683"/>
                  <a:pt x="3604256" y="36576"/>
                </a:cubicBezTo>
                <a:cubicBezTo>
                  <a:pt x="3229735" y="26254"/>
                  <a:pt x="3320994" y="45350"/>
                  <a:pt x="3205959" y="36576"/>
                </a:cubicBezTo>
                <a:cubicBezTo>
                  <a:pt x="3069361" y="33549"/>
                  <a:pt x="2782271" y="-1261"/>
                  <a:pt x="2553014" y="36576"/>
                </a:cubicBezTo>
                <a:cubicBezTo>
                  <a:pt x="2290329" y="56281"/>
                  <a:pt x="2310949" y="21939"/>
                  <a:pt x="2154718" y="36576"/>
                </a:cubicBezTo>
                <a:cubicBezTo>
                  <a:pt x="1979974" y="26485"/>
                  <a:pt x="1895726" y="22271"/>
                  <a:pt x="1671539" y="36576"/>
                </a:cubicBezTo>
                <a:cubicBezTo>
                  <a:pt x="1432588" y="47355"/>
                  <a:pt x="1229108" y="13604"/>
                  <a:pt x="933711" y="36576"/>
                </a:cubicBezTo>
                <a:cubicBezTo>
                  <a:pt x="674549" y="48873"/>
                  <a:pt x="305685" y="-1635"/>
                  <a:pt x="0" y="36576"/>
                </a:cubicBezTo>
                <a:cubicBezTo>
                  <a:pt x="1615" y="20953"/>
                  <a:pt x="-1950" y="10637"/>
                  <a:pt x="0" y="0"/>
                </a:cubicBezTo>
                <a:close/>
              </a:path>
              <a:path w="8488283" h="36576" fill="none" stroke="0" extrusionOk="0">
                <a:moveTo>
                  <a:pt x="0" y="0"/>
                </a:moveTo>
                <a:cubicBezTo>
                  <a:pt x="172134" y="32897"/>
                  <a:pt x="498220" y="-29673"/>
                  <a:pt x="737828" y="0"/>
                </a:cubicBezTo>
                <a:cubicBezTo>
                  <a:pt x="926697" y="12025"/>
                  <a:pt x="1221344" y="58564"/>
                  <a:pt x="1560538" y="0"/>
                </a:cubicBezTo>
                <a:cubicBezTo>
                  <a:pt x="1862839" y="-38016"/>
                  <a:pt x="1810221" y="-15364"/>
                  <a:pt x="1958835" y="0"/>
                </a:cubicBezTo>
                <a:cubicBezTo>
                  <a:pt x="2129914" y="40747"/>
                  <a:pt x="2309619" y="35854"/>
                  <a:pt x="2526897" y="0"/>
                </a:cubicBezTo>
                <a:cubicBezTo>
                  <a:pt x="2784064" y="-15132"/>
                  <a:pt x="2801277" y="-18070"/>
                  <a:pt x="2925193" y="0"/>
                </a:cubicBezTo>
                <a:cubicBezTo>
                  <a:pt x="3038950" y="-14594"/>
                  <a:pt x="3283168" y="28913"/>
                  <a:pt x="3578138" y="0"/>
                </a:cubicBezTo>
                <a:cubicBezTo>
                  <a:pt x="3874049" y="-4076"/>
                  <a:pt x="3955179" y="-32478"/>
                  <a:pt x="4146200" y="0"/>
                </a:cubicBezTo>
                <a:cubicBezTo>
                  <a:pt x="4298517" y="-5522"/>
                  <a:pt x="4704375" y="18783"/>
                  <a:pt x="4884027" y="0"/>
                </a:cubicBezTo>
                <a:cubicBezTo>
                  <a:pt x="5109343" y="-99049"/>
                  <a:pt x="5380872" y="21235"/>
                  <a:pt x="5706738" y="0"/>
                </a:cubicBezTo>
                <a:cubicBezTo>
                  <a:pt x="6021808" y="-35580"/>
                  <a:pt x="6228869" y="-11541"/>
                  <a:pt x="6359683" y="0"/>
                </a:cubicBezTo>
                <a:cubicBezTo>
                  <a:pt x="6552461" y="21251"/>
                  <a:pt x="6756648" y="-38778"/>
                  <a:pt x="7182393" y="0"/>
                </a:cubicBezTo>
                <a:cubicBezTo>
                  <a:pt x="7543744" y="18826"/>
                  <a:pt x="7567837" y="-8073"/>
                  <a:pt x="7835338" y="0"/>
                </a:cubicBezTo>
                <a:cubicBezTo>
                  <a:pt x="8071114" y="18951"/>
                  <a:pt x="8234702" y="28841"/>
                  <a:pt x="8488283" y="0"/>
                </a:cubicBezTo>
                <a:cubicBezTo>
                  <a:pt x="8489214" y="7284"/>
                  <a:pt x="8488922" y="26540"/>
                  <a:pt x="8488283" y="36576"/>
                </a:cubicBezTo>
                <a:cubicBezTo>
                  <a:pt x="8308890" y="38453"/>
                  <a:pt x="7976531" y="57986"/>
                  <a:pt x="7835338" y="36576"/>
                </a:cubicBezTo>
                <a:cubicBezTo>
                  <a:pt x="7692954" y="-27421"/>
                  <a:pt x="7543787" y="16141"/>
                  <a:pt x="7352159" y="36576"/>
                </a:cubicBezTo>
                <a:cubicBezTo>
                  <a:pt x="7144585" y="78179"/>
                  <a:pt x="7057805" y="24182"/>
                  <a:pt x="6953863" y="36576"/>
                </a:cubicBezTo>
                <a:cubicBezTo>
                  <a:pt x="6824292" y="42012"/>
                  <a:pt x="6555500" y="3332"/>
                  <a:pt x="6385801" y="36576"/>
                </a:cubicBezTo>
                <a:cubicBezTo>
                  <a:pt x="6201396" y="22695"/>
                  <a:pt x="5975956" y="29668"/>
                  <a:pt x="5732856" y="36576"/>
                </a:cubicBezTo>
                <a:cubicBezTo>
                  <a:pt x="5471251" y="6463"/>
                  <a:pt x="5418075" y="22933"/>
                  <a:pt x="5164794" y="36576"/>
                </a:cubicBezTo>
                <a:cubicBezTo>
                  <a:pt x="4908687" y="41997"/>
                  <a:pt x="4919631" y="20762"/>
                  <a:pt x="4681615" y="36576"/>
                </a:cubicBezTo>
                <a:cubicBezTo>
                  <a:pt x="4458537" y="34465"/>
                  <a:pt x="4073916" y="12510"/>
                  <a:pt x="3858904" y="36576"/>
                </a:cubicBezTo>
                <a:cubicBezTo>
                  <a:pt x="3647167" y="60850"/>
                  <a:pt x="3431779" y="29767"/>
                  <a:pt x="3205959" y="36576"/>
                </a:cubicBezTo>
                <a:cubicBezTo>
                  <a:pt x="2901467" y="78029"/>
                  <a:pt x="2687778" y="80208"/>
                  <a:pt x="2468132" y="36576"/>
                </a:cubicBezTo>
                <a:cubicBezTo>
                  <a:pt x="2251136" y="20126"/>
                  <a:pt x="2197458" y="46479"/>
                  <a:pt x="2069835" y="36576"/>
                </a:cubicBezTo>
                <a:cubicBezTo>
                  <a:pt x="1938898" y="36764"/>
                  <a:pt x="1700803" y="35806"/>
                  <a:pt x="1586656" y="36576"/>
                </a:cubicBezTo>
                <a:cubicBezTo>
                  <a:pt x="1494196" y="47597"/>
                  <a:pt x="1089838" y="32944"/>
                  <a:pt x="933711" y="36576"/>
                </a:cubicBezTo>
                <a:cubicBezTo>
                  <a:pt x="769932" y="73100"/>
                  <a:pt x="258694" y="63212"/>
                  <a:pt x="0" y="36576"/>
                </a:cubicBezTo>
                <a:cubicBezTo>
                  <a:pt x="-251" y="20887"/>
                  <a:pt x="1716" y="1690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488283"/>
                      <a:gd name="connsiteY0" fmla="*/ 0 h 36576"/>
                      <a:gd name="connsiteX1" fmla="*/ 737828 w 8488283"/>
                      <a:gd name="connsiteY1" fmla="*/ 0 h 36576"/>
                      <a:gd name="connsiteX2" fmla="*/ 1560538 w 8488283"/>
                      <a:gd name="connsiteY2" fmla="*/ 0 h 36576"/>
                      <a:gd name="connsiteX3" fmla="*/ 1958835 w 8488283"/>
                      <a:gd name="connsiteY3" fmla="*/ 0 h 36576"/>
                      <a:gd name="connsiteX4" fmla="*/ 2526897 w 8488283"/>
                      <a:gd name="connsiteY4" fmla="*/ 0 h 36576"/>
                      <a:gd name="connsiteX5" fmla="*/ 2925193 w 8488283"/>
                      <a:gd name="connsiteY5" fmla="*/ 0 h 36576"/>
                      <a:gd name="connsiteX6" fmla="*/ 3578138 w 8488283"/>
                      <a:gd name="connsiteY6" fmla="*/ 0 h 36576"/>
                      <a:gd name="connsiteX7" fmla="*/ 4146200 w 8488283"/>
                      <a:gd name="connsiteY7" fmla="*/ 0 h 36576"/>
                      <a:gd name="connsiteX8" fmla="*/ 4884027 w 8488283"/>
                      <a:gd name="connsiteY8" fmla="*/ 0 h 36576"/>
                      <a:gd name="connsiteX9" fmla="*/ 5706738 w 8488283"/>
                      <a:gd name="connsiteY9" fmla="*/ 0 h 36576"/>
                      <a:gd name="connsiteX10" fmla="*/ 6359683 w 8488283"/>
                      <a:gd name="connsiteY10" fmla="*/ 0 h 36576"/>
                      <a:gd name="connsiteX11" fmla="*/ 7182393 w 8488283"/>
                      <a:gd name="connsiteY11" fmla="*/ 0 h 36576"/>
                      <a:gd name="connsiteX12" fmla="*/ 7835338 w 8488283"/>
                      <a:gd name="connsiteY12" fmla="*/ 0 h 36576"/>
                      <a:gd name="connsiteX13" fmla="*/ 8488283 w 8488283"/>
                      <a:gd name="connsiteY13" fmla="*/ 0 h 36576"/>
                      <a:gd name="connsiteX14" fmla="*/ 8488283 w 8488283"/>
                      <a:gd name="connsiteY14" fmla="*/ 36576 h 36576"/>
                      <a:gd name="connsiteX15" fmla="*/ 7835338 w 8488283"/>
                      <a:gd name="connsiteY15" fmla="*/ 36576 h 36576"/>
                      <a:gd name="connsiteX16" fmla="*/ 7352159 w 8488283"/>
                      <a:gd name="connsiteY16" fmla="*/ 36576 h 36576"/>
                      <a:gd name="connsiteX17" fmla="*/ 6953863 w 8488283"/>
                      <a:gd name="connsiteY17" fmla="*/ 36576 h 36576"/>
                      <a:gd name="connsiteX18" fmla="*/ 6385801 w 8488283"/>
                      <a:gd name="connsiteY18" fmla="*/ 36576 h 36576"/>
                      <a:gd name="connsiteX19" fmla="*/ 5732856 w 8488283"/>
                      <a:gd name="connsiteY19" fmla="*/ 36576 h 36576"/>
                      <a:gd name="connsiteX20" fmla="*/ 5164794 w 8488283"/>
                      <a:gd name="connsiteY20" fmla="*/ 36576 h 36576"/>
                      <a:gd name="connsiteX21" fmla="*/ 4681615 w 8488283"/>
                      <a:gd name="connsiteY21" fmla="*/ 36576 h 36576"/>
                      <a:gd name="connsiteX22" fmla="*/ 3858904 w 8488283"/>
                      <a:gd name="connsiteY22" fmla="*/ 36576 h 36576"/>
                      <a:gd name="connsiteX23" fmla="*/ 3205959 w 8488283"/>
                      <a:gd name="connsiteY23" fmla="*/ 36576 h 36576"/>
                      <a:gd name="connsiteX24" fmla="*/ 2468132 w 8488283"/>
                      <a:gd name="connsiteY24" fmla="*/ 36576 h 36576"/>
                      <a:gd name="connsiteX25" fmla="*/ 2069835 w 8488283"/>
                      <a:gd name="connsiteY25" fmla="*/ 36576 h 36576"/>
                      <a:gd name="connsiteX26" fmla="*/ 1586656 w 8488283"/>
                      <a:gd name="connsiteY26" fmla="*/ 36576 h 36576"/>
                      <a:gd name="connsiteX27" fmla="*/ 933711 w 8488283"/>
                      <a:gd name="connsiteY27" fmla="*/ 36576 h 36576"/>
                      <a:gd name="connsiteX28" fmla="*/ 0 w 8488283"/>
                      <a:gd name="connsiteY28" fmla="*/ 36576 h 36576"/>
                      <a:gd name="connsiteX29" fmla="*/ 0 w 8488283"/>
                      <a:gd name="connsiteY29" fmla="*/ 0 h 36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8488283" h="36576" fill="none" extrusionOk="0">
                        <a:moveTo>
                          <a:pt x="0" y="0"/>
                        </a:moveTo>
                        <a:cubicBezTo>
                          <a:pt x="186877" y="26117"/>
                          <a:pt x="510788" y="-15157"/>
                          <a:pt x="737828" y="0"/>
                        </a:cubicBezTo>
                        <a:cubicBezTo>
                          <a:pt x="964868" y="15157"/>
                          <a:pt x="1262553" y="35768"/>
                          <a:pt x="1560538" y="0"/>
                        </a:cubicBezTo>
                        <a:cubicBezTo>
                          <a:pt x="1858523" y="-35768"/>
                          <a:pt x="1816004" y="-18334"/>
                          <a:pt x="1958835" y="0"/>
                        </a:cubicBezTo>
                        <a:cubicBezTo>
                          <a:pt x="2101666" y="18334"/>
                          <a:pt x="2272617" y="16565"/>
                          <a:pt x="2526897" y="0"/>
                        </a:cubicBezTo>
                        <a:cubicBezTo>
                          <a:pt x="2781177" y="-16565"/>
                          <a:pt x="2801591" y="-12946"/>
                          <a:pt x="2925193" y="0"/>
                        </a:cubicBezTo>
                        <a:cubicBezTo>
                          <a:pt x="3048795" y="12946"/>
                          <a:pt x="3295199" y="7343"/>
                          <a:pt x="3578138" y="0"/>
                        </a:cubicBezTo>
                        <a:cubicBezTo>
                          <a:pt x="3861078" y="-7343"/>
                          <a:pt x="3975218" y="-26405"/>
                          <a:pt x="4146200" y="0"/>
                        </a:cubicBezTo>
                        <a:cubicBezTo>
                          <a:pt x="4317182" y="26405"/>
                          <a:pt x="4699380" y="33065"/>
                          <a:pt x="4884027" y="0"/>
                        </a:cubicBezTo>
                        <a:cubicBezTo>
                          <a:pt x="5068674" y="-33065"/>
                          <a:pt x="5390793" y="29015"/>
                          <a:pt x="5706738" y="0"/>
                        </a:cubicBezTo>
                        <a:cubicBezTo>
                          <a:pt x="6022683" y="-29015"/>
                          <a:pt x="6197100" y="-2752"/>
                          <a:pt x="6359683" y="0"/>
                        </a:cubicBezTo>
                        <a:cubicBezTo>
                          <a:pt x="6522267" y="2752"/>
                          <a:pt x="6828805" y="-19005"/>
                          <a:pt x="7182393" y="0"/>
                        </a:cubicBezTo>
                        <a:cubicBezTo>
                          <a:pt x="7535981" y="19005"/>
                          <a:pt x="7569449" y="-10578"/>
                          <a:pt x="7835338" y="0"/>
                        </a:cubicBezTo>
                        <a:cubicBezTo>
                          <a:pt x="8101227" y="10578"/>
                          <a:pt x="8233094" y="24646"/>
                          <a:pt x="8488283" y="0"/>
                        </a:cubicBezTo>
                        <a:cubicBezTo>
                          <a:pt x="8488861" y="9299"/>
                          <a:pt x="8488883" y="26774"/>
                          <a:pt x="8488283" y="36576"/>
                        </a:cubicBezTo>
                        <a:cubicBezTo>
                          <a:pt x="8311577" y="44658"/>
                          <a:pt x="7974444" y="67578"/>
                          <a:pt x="7835338" y="36576"/>
                        </a:cubicBezTo>
                        <a:cubicBezTo>
                          <a:pt x="7696232" y="5574"/>
                          <a:pt x="7549851" y="14599"/>
                          <a:pt x="7352159" y="36576"/>
                        </a:cubicBezTo>
                        <a:cubicBezTo>
                          <a:pt x="7154467" y="58553"/>
                          <a:pt x="7064003" y="44524"/>
                          <a:pt x="6953863" y="36576"/>
                        </a:cubicBezTo>
                        <a:cubicBezTo>
                          <a:pt x="6843723" y="28628"/>
                          <a:pt x="6552870" y="11254"/>
                          <a:pt x="6385801" y="36576"/>
                        </a:cubicBezTo>
                        <a:cubicBezTo>
                          <a:pt x="6218732" y="61898"/>
                          <a:pt x="5992482" y="63242"/>
                          <a:pt x="5732856" y="36576"/>
                        </a:cubicBezTo>
                        <a:cubicBezTo>
                          <a:pt x="5473231" y="9910"/>
                          <a:pt x="5424049" y="29596"/>
                          <a:pt x="5164794" y="36576"/>
                        </a:cubicBezTo>
                        <a:cubicBezTo>
                          <a:pt x="4905539" y="43556"/>
                          <a:pt x="4919566" y="21364"/>
                          <a:pt x="4681615" y="36576"/>
                        </a:cubicBezTo>
                        <a:cubicBezTo>
                          <a:pt x="4443664" y="51788"/>
                          <a:pt x="4071821" y="7699"/>
                          <a:pt x="3858904" y="36576"/>
                        </a:cubicBezTo>
                        <a:cubicBezTo>
                          <a:pt x="3645987" y="65453"/>
                          <a:pt x="3467322" y="22851"/>
                          <a:pt x="3205959" y="36576"/>
                        </a:cubicBezTo>
                        <a:cubicBezTo>
                          <a:pt x="2944597" y="50301"/>
                          <a:pt x="2682856" y="50971"/>
                          <a:pt x="2468132" y="36576"/>
                        </a:cubicBezTo>
                        <a:cubicBezTo>
                          <a:pt x="2253408" y="22181"/>
                          <a:pt x="2195883" y="47065"/>
                          <a:pt x="2069835" y="36576"/>
                        </a:cubicBezTo>
                        <a:cubicBezTo>
                          <a:pt x="1943787" y="26087"/>
                          <a:pt x="1684121" y="26905"/>
                          <a:pt x="1586656" y="36576"/>
                        </a:cubicBezTo>
                        <a:cubicBezTo>
                          <a:pt x="1489191" y="46247"/>
                          <a:pt x="1074805" y="20748"/>
                          <a:pt x="933711" y="36576"/>
                        </a:cubicBezTo>
                        <a:cubicBezTo>
                          <a:pt x="792618" y="52404"/>
                          <a:pt x="220519" y="32884"/>
                          <a:pt x="0" y="36576"/>
                        </a:cubicBezTo>
                        <a:cubicBezTo>
                          <a:pt x="-516" y="20544"/>
                          <a:pt x="1802" y="17140"/>
                          <a:pt x="0" y="0"/>
                        </a:cubicBezTo>
                        <a:close/>
                      </a:path>
                      <a:path w="8488283" h="36576" stroke="0" extrusionOk="0">
                        <a:moveTo>
                          <a:pt x="0" y="0"/>
                        </a:moveTo>
                        <a:cubicBezTo>
                          <a:pt x="234019" y="-19308"/>
                          <a:pt x="254781" y="-8240"/>
                          <a:pt x="483179" y="0"/>
                        </a:cubicBezTo>
                        <a:cubicBezTo>
                          <a:pt x="711577" y="8240"/>
                          <a:pt x="706556" y="15768"/>
                          <a:pt x="881476" y="0"/>
                        </a:cubicBezTo>
                        <a:cubicBezTo>
                          <a:pt x="1056396" y="-15768"/>
                          <a:pt x="1211950" y="-23633"/>
                          <a:pt x="1364655" y="0"/>
                        </a:cubicBezTo>
                        <a:cubicBezTo>
                          <a:pt x="1517360" y="23633"/>
                          <a:pt x="1865380" y="-17690"/>
                          <a:pt x="2017600" y="0"/>
                        </a:cubicBezTo>
                        <a:cubicBezTo>
                          <a:pt x="2169821" y="17690"/>
                          <a:pt x="2459231" y="21874"/>
                          <a:pt x="2755427" y="0"/>
                        </a:cubicBezTo>
                        <a:cubicBezTo>
                          <a:pt x="3051623" y="-21874"/>
                          <a:pt x="3395037" y="-13989"/>
                          <a:pt x="3578138" y="0"/>
                        </a:cubicBezTo>
                        <a:cubicBezTo>
                          <a:pt x="3761239" y="13989"/>
                          <a:pt x="4004542" y="-13894"/>
                          <a:pt x="4400848" y="0"/>
                        </a:cubicBezTo>
                        <a:cubicBezTo>
                          <a:pt x="4797154" y="13894"/>
                          <a:pt x="4844597" y="-4599"/>
                          <a:pt x="4968910" y="0"/>
                        </a:cubicBezTo>
                        <a:cubicBezTo>
                          <a:pt x="5093223" y="4599"/>
                          <a:pt x="5437522" y="-34560"/>
                          <a:pt x="5706738" y="0"/>
                        </a:cubicBezTo>
                        <a:cubicBezTo>
                          <a:pt x="5975954" y="34560"/>
                          <a:pt x="6116508" y="27074"/>
                          <a:pt x="6359683" y="0"/>
                        </a:cubicBezTo>
                        <a:cubicBezTo>
                          <a:pt x="6602859" y="-27074"/>
                          <a:pt x="6780019" y="-7317"/>
                          <a:pt x="6927745" y="0"/>
                        </a:cubicBezTo>
                        <a:cubicBezTo>
                          <a:pt x="7075471" y="7317"/>
                          <a:pt x="7370219" y="-25847"/>
                          <a:pt x="7665572" y="0"/>
                        </a:cubicBezTo>
                        <a:cubicBezTo>
                          <a:pt x="7960925" y="25847"/>
                          <a:pt x="8086388" y="-34860"/>
                          <a:pt x="8488283" y="0"/>
                        </a:cubicBezTo>
                        <a:cubicBezTo>
                          <a:pt x="8488059" y="11559"/>
                          <a:pt x="8487675" y="21146"/>
                          <a:pt x="8488283" y="36576"/>
                        </a:cubicBezTo>
                        <a:cubicBezTo>
                          <a:pt x="8362771" y="47260"/>
                          <a:pt x="8202988" y="38220"/>
                          <a:pt x="8005104" y="36576"/>
                        </a:cubicBezTo>
                        <a:cubicBezTo>
                          <a:pt x="7807220" y="34932"/>
                          <a:pt x="7585147" y="1647"/>
                          <a:pt x="7182393" y="36576"/>
                        </a:cubicBezTo>
                        <a:cubicBezTo>
                          <a:pt x="6779639" y="71505"/>
                          <a:pt x="6904981" y="29188"/>
                          <a:pt x="6699214" y="36576"/>
                        </a:cubicBezTo>
                        <a:cubicBezTo>
                          <a:pt x="6493447" y="43964"/>
                          <a:pt x="6133085" y="33948"/>
                          <a:pt x="5961386" y="36576"/>
                        </a:cubicBezTo>
                        <a:cubicBezTo>
                          <a:pt x="5789687" y="39204"/>
                          <a:pt x="5693958" y="52404"/>
                          <a:pt x="5563090" y="36576"/>
                        </a:cubicBezTo>
                        <a:cubicBezTo>
                          <a:pt x="5432222" y="20748"/>
                          <a:pt x="5207290" y="4168"/>
                          <a:pt x="4910145" y="36576"/>
                        </a:cubicBezTo>
                        <a:cubicBezTo>
                          <a:pt x="4613000" y="68984"/>
                          <a:pt x="4578581" y="41115"/>
                          <a:pt x="4426966" y="36576"/>
                        </a:cubicBezTo>
                        <a:cubicBezTo>
                          <a:pt x="4275351" y="32037"/>
                          <a:pt x="3984516" y="40578"/>
                          <a:pt x="3604256" y="36576"/>
                        </a:cubicBezTo>
                        <a:cubicBezTo>
                          <a:pt x="3223996" y="32575"/>
                          <a:pt x="3348167" y="56482"/>
                          <a:pt x="3205959" y="36576"/>
                        </a:cubicBezTo>
                        <a:cubicBezTo>
                          <a:pt x="3063751" y="16670"/>
                          <a:pt x="2817673" y="17084"/>
                          <a:pt x="2553014" y="36576"/>
                        </a:cubicBezTo>
                        <a:cubicBezTo>
                          <a:pt x="2288355" y="56068"/>
                          <a:pt x="2312326" y="28679"/>
                          <a:pt x="2154718" y="36576"/>
                        </a:cubicBezTo>
                        <a:cubicBezTo>
                          <a:pt x="1997110" y="44473"/>
                          <a:pt x="1886520" y="18225"/>
                          <a:pt x="1671539" y="36576"/>
                        </a:cubicBezTo>
                        <a:cubicBezTo>
                          <a:pt x="1456558" y="54927"/>
                          <a:pt x="1217566" y="32129"/>
                          <a:pt x="933711" y="36576"/>
                        </a:cubicBezTo>
                        <a:cubicBezTo>
                          <a:pt x="649856" y="41023"/>
                          <a:pt x="300535" y="37514"/>
                          <a:pt x="0" y="36576"/>
                        </a:cubicBezTo>
                        <a:cubicBezTo>
                          <a:pt x="-299" y="20797"/>
                          <a:pt x="-1602" y="1003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731992" y="5449824"/>
            <a:ext cx="12503848" cy="696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9FDDFF-B067-4CDE-BDEB-19FB3923EDA2}"/>
              </a:ext>
            </a:extLst>
          </p:cNvPr>
          <p:cNvSpPr txBox="1"/>
          <p:nvPr/>
        </p:nvSpPr>
        <p:spPr>
          <a:xfrm>
            <a:off x="8462680" y="13283698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Image by Henning </a:t>
            </a:r>
            <a:r>
              <a:rPr lang="en-US" sz="1200" err="1"/>
              <a:t>Sørby</a:t>
            </a:r>
            <a:r>
              <a:rPr lang="en-US" sz="1200"/>
              <a:t> from </a:t>
            </a:r>
            <a:r>
              <a:rPr lang="en-US" sz="1200" err="1"/>
              <a:t>Pixabay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48728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59630" y="766742"/>
            <a:ext cx="16560944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0" b="1" dirty="0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The Leading Minimalists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92" y="2750484"/>
            <a:ext cx="3125845" cy="46991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009" y="2750483"/>
            <a:ext cx="6980676" cy="46991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9987" y="2750484"/>
            <a:ext cx="4699186" cy="46991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78267" y="2750483"/>
            <a:ext cx="4699188" cy="46991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6792" y="8984317"/>
            <a:ext cx="5794896" cy="38602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1759631" y="7648309"/>
            <a:ext cx="313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Joshua Becker </a:t>
            </a:r>
          </a:p>
        </p:txBody>
      </p:sp>
      <p:sp>
        <p:nvSpPr>
          <p:cNvPr id="15" name="TextBox 14"/>
          <p:cNvSpPr txBox="1"/>
          <p:nvPr/>
        </p:nvSpPr>
        <p:spPr>
          <a:xfrm flipH="1">
            <a:off x="5911009" y="7585350"/>
            <a:ext cx="6980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Joshua Fields Milburn and Ryan Nicodemus  </a:t>
            </a:r>
          </a:p>
        </p:txBody>
      </p:sp>
      <p:sp>
        <p:nvSpPr>
          <p:cNvPr id="21" name="TextBox 20"/>
          <p:cNvSpPr txBox="1"/>
          <p:nvPr/>
        </p:nvSpPr>
        <p:spPr>
          <a:xfrm flipH="1">
            <a:off x="13869987" y="7616151"/>
            <a:ext cx="313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Greg McKeown</a:t>
            </a:r>
          </a:p>
        </p:txBody>
      </p:sp>
      <p:sp>
        <p:nvSpPr>
          <p:cNvPr id="22" name="TextBox 21"/>
          <p:cNvSpPr txBox="1"/>
          <p:nvPr/>
        </p:nvSpPr>
        <p:spPr>
          <a:xfrm flipH="1">
            <a:off x="19329422" y="7648308"/>
            <a:ext cx="313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Marie Kondo </a:t>
            </a:r>
          </a:p>
        </p:txBody>
      </p:sp>
      <p:sp>
        <p:nvSpPr>
          <p:cNvPr id="8" name="Rectangle 7"/>
          <p:cNvSpPr/>
          <p:nvPr/>
        </p:nvSpPr>
        <p:spPr>
          <a:xfrm>
            <a:off x="1424186" y="12844609"/>
            <a:ext cx="32384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Courtney Carver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14447" y="9332259"/>
            <a:ext cx="159630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Joshua Becker - </a:t>
            </a:r>
            <a:r>
              <a:rPr lang="en-US" dirty="0">
                <a:hlinkClick r:id="rId7"/>
              </a:rPr>
              <a:t>https://www.becomingminimalist.com</a:t>
            </a:r>
            <a:endParaRPr lang="en-US" dirty="0"/>
          </a:p>
          <a:p>
            <a:r>
              <a:rPr lang="en-US" dirty="0"/>
              <a:t>Joshua Fields Milburn and Ryan Nicodemus  - </a:t>
            </a:r>
            <a:r>
              <a:rPr lang="en-US" dirty="0">
                <a:hlinkClick r:id="rId8"/>
              </a:rPr>
              <a:t>https://www.theminimalists.com/</a:t>
            </a:r>
            <a:endParaRPr lang="en-US" dirty="0"/>
          </a:p>
          <a:p>
            <a:r>
              <a:rPr lang="en-US" dirty="0"/>
              <a:t>Greg McKeown - </a:t>
            </a:r>
            <a:r>
              <a:rPr lang="en-US" dirty="0">
                <a:hlinkClick r:id="rId9"/>
              </a:rPr>
              <a:t>https://gregmckeown.com/</a:t>
            </a:r>
            <a:endParaRPr lang="en-US" dirty="0"/>
          </a:p>
          <a:p>
            <a:r>
              <a:rPr lang="en-US" dirty="0"/>
              <a:t>Marie Kondo - </a:t>
            </a:r>
            <a:r>
              <a:rPr lang="en-US" dirty="0">
                <a:hlinkClick r:id="rId10"/>
              </a:rPr>
              <a:t>http://tidyingup.com/</a:t>
            </a:r>
            <a:endParaRPr lang="en-US" dirty="0"/>
          </a:p>
          <a:p>
            <a:r>
              <a:rPr lang="en-US" dirty="0"/>
              <a:t>Courtney Carver - </a:t>
            </a:r>
            <a:r>
              <a:rPr lang="en-US" dirty="0">
                <a:hlinkClick r:id="rId11"/>
              </a:rPr>
              <a:t>https://bemorewithless.com/</a:t>
            </a:r>
            <a:r>
              <a:rPr lang="en-US" dirty="0"/>
              <a:t> (Project 333)</a:t>
            </a:r>
          </a:p>
          <a:p>
            <a:endParaRPr lang="en-US" dirty="0"/>
          </a:p>
          <a:p>
            <a:r>
              <a:rPr lang="en-US" sz="2800" dirty="0"/>
              <a:t>Pictures courtesy of their respective websites.</a:t>
            </a:r>
          </a:p>
        </p:txBody>
      </p:sp>
    </p:spTree>
    <p:extLst>
      <p:ext uri="{BB962C8B-B14F-4D97-AF65-F5344CB8AC3E}">
        <p14:creationId xmlns:p14="http://schemas.microsoft.com/office/powerpoint/2010/main" val="3672232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/>
          <p:nvPr/>
        </p:nvSpPr>
        <p:spPr>
          <a:xfrm>
            <a:off x="9556390" y="2750828"/>
            <a:ext cx="4607312" cy="4608512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0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1653560" y="3138529"/>
            <a:ext cx="3583672" cy="358460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0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16691024" y="3074424"/>
            <a:ext cx="3583672" cy="358460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0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9630" y="766742"/>
            <a:ext cx="1906804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What are your values?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1204639" y="7423817"/>
            <a:ext cx="4481512" cy="2769953"/>
          </a:xfrm>
          <a:prstGeom prst="rect">
            <a:avLst/>
          </a:prstGeom>
        </p:spPr>
        <p:txBody>
          <a:bodyPr vert="horz" wrap="square" lIns="182844" tIns="91422" rIns="182844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4000">
                <a:latin typeface="Montserrat" charset="0"/>
                <a:ea typeface="Montserrat" charset="0"/>
                <a:cs typeface="Montserrat" charset="0"/>
              </a:rPr>
              <a:t>What are your primary tasks at work?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9708630" y="7524835"/>
            <a:ext cx="4481512" cy="4493501"/>
          </a:xfrm>
          <a:prstGeom prst="rect">
            <a:avLst/>
          </a:prstGeom>
        </p:spPr>
        <p:txBody>
          <a:bodyPr vert="horz" wrap="square" lIns="182844" tIns="91422" rIns="182844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4000">
                <a:latin typeface="Montserrat" charset="0"/>
                <a:ea typeface="Montserrat" charset="0"/>
                <a:cs typeface="Montserrat" charset="0"/>
              </a:rPr>
              <a:t>Have you articulated an personal </a:t>
            </a:r>
            <a:r>
              <a:rPr lang="en-US" sz="4000" b="1">
                <a:latin typeface="Montserrat" charset="0"/>
                <a:ea typeface="Montserrat" charset="0"/>
                <a:cs typeface="Montserrat" charset="0"/>
              </a:rPr>
              <a:t>and</a:t>
            </a:r>
            <a:r>
              <a:rPr lang="en-US" sz="4000">
                <a:latin typeface="Montserrat" charset="0"/>
                <a:ea typeface="Montserrat" charset="0"/>
                <a:cs typeface="Montserrat" charset="0"/>
              </a:rPr>
              <a:t> professional  philosophy?</a:t>
            </a: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16297088" y="7459913"/>
            <a:ext cx="5411912" cy="3631727"/>
          </a:xfrm>
          <a:prstGeom prst="rect">
            <a:avLst/>
          </a:prstGeom>
        </p:spPr>
        <p:txBody>
          <a:bodyPr vert="horz" wrap="square" lIns="182844" tIns="91422" rIns="182844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4000">
                <a:latin typeface="Montserrat" charset="0"/>
                <a:ea typeface="Montserrat" charset="0"/>
                <a:cs typeface="Montserrat" charset="0"/>
              </a:rPr>
              <a:t>Are you living your values personally and professionally?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1112085" y="3813795"/>
            <a:ext cx="1639164" cy="2435668"/>
            <a:chOff x="6638513" y="11099352"/>
            <a:chExt cx="1526473" cy="2268220"/>
          </a:xfrm>
        </p:grpSpPr>
        <p:sp>
          <p:nvSpPr>
            <p:cNvPr id="35" name="Freeform 594"/>
            <p:cNvSpPr>
              <a:spLocks noChangeArrowheads="1"/>
            </p:cNvSpPr>
            <p:nvPr/>
          </p:nvSpPr>
          <p:spPr bwMode="auto">
            <a:xfrm>
              <a:off x="6638513" y="11099352"/>
              <a:ext cx="1526473" cy="1601731"/>
            </a:xfrm>
            <a:custGeom>
              <a:avLst/>
              <a:gdLst>
                <a:gd name="T0" fmla="*/ 149 w 628"/>
                <a:gd name="T1" fmla="*/ 582 h 658"/>
                <a:gd name="T2" fmla="*/ 149 w 628"/>
                <a:gd name="T3" fmla="*/ 582 h 658"/>
                <a:gd name="T4" fmla="*/ 149 w 628"/>
                <a:gd name="T5" fmla="*/ 657 h 658"/>
                <a:gd name="T6" fmla="*/ 478 w 628"/>
                <a:gd name="T7" fmla="*/ 657 h 658"/>
                <a:gd name="T8" fmla="*/ 478 w 628"/>
                <a:gd name="T9" fmla="*/ 582 h 658"/>
                <a:gd name="T10" fmla="*/ 627 w 628"/>
                <a:gd name="T11" fmla="*/ 314 h 658"/>
                <a:gd name="T12" fmla="*/ 314 w 628"/>
                <a:gd name="T13" fmla="*/ 0 h 658"/>
                <a:gd name="T14" fmla="*/ 0 w 628"/>
                <a:gd name="T15" fmla="*/ 314 h 658"/>
                <a:gd name="T16" fmla="*/ 149 w 628"/>
                <a:gd name="T17" fmla="*/ 582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8" h="658">
                  <a:moveTo>
                    <a:pt x="149" y="582"/>
                  </a:moveTo>
                  <a:lnTo>
                    <a:pt x="149" y="582"/>
                  </a:lnTo>
                  <a:cubicBezTo>
                    <a:pt x="149" y="657"/>
                    <a:pt x="149" y="657"/>
                    <a:pt x="149" y="657"/>
                  </a:cubicBezTo>
                  <a:cubicBezTo>
                    <a:pt x="478" y="657"/>
                    <a:pt x="478" y="657"/>
                    <a:pt x="478" y="657"/>
                  </a:cubicBezTo>
                  <a:cubicBezTo>
                    <a:pt x="478" y="582"/>
                    <a:pt x="478" y="582"/>
                    <a:pt x="478" y="582"/>
                  </a:cubicBezTo>
                  <a:cubicBezTo>
                    <a:pt x="568" y="523"/>
                    <a:pt x="627" y="426"/>
                    <a:pt x="627" y="314"/>
                  </a:cubicBezTo>
                  <a:cubicBezTo>
                    <a:pt x="627" y="134"/>
                    <a:pt x="485" y="0"/>
                    <a:pt x="314" y="0"/>
                  </a:cubicBezTo>
                  <a:cubicBezTo>
                    <a:pt x="135" y="0"/>
                    <a:pt x="0" y="134"/>
                    <a:pt x="0" y="314"/>
                  </a:cubicBezTo>
                  <a:cubicBezTo>
                    <a:pt x="0" y="426"/>
                    <a:pt x="60" y="530"/>
                    <a:pt x="149" y="582"/>
                  </a:cubicBezTo>
                </a:path>
              </a:pathLst>
            </a:custGeom>
            <a:noFill/>
            <a:ln w="3429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ontserrat Light" charset="0"/>
              </a:endParaRPr>
            </a:p>
          </p:txBody>
        </p:sp>
        <p:sp>
          <p:nvSpPr>
            <p:cNvPr id="36" name="Line 595"/>
            <p:cNvSpPr>
              <a:spLocks noChangeShapeType="1"/>
            </p:cNvSpPr>
            <p:nvPr/>
          </p:nvSpPr>
          <p:spPr bwMode="auto">
            <a:xfrm flipH="1" flipV="1">
              <a:off x="7133006" y="11959347"/>
              <a:ext cx="128998" cy="752490"/>
            </a:xfrm>
            <a:prstGeom prst="line">
              <a:avLst/>
            </a:prstGeom>
            <a:noFill/>
            <a:ln w="3429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Montserrat Light" charset="0"/>
              </a:endParaRPr>
            </a:p>
          </p:txBody>
        </p:sp>
        <p:sp>
          <p:nvSpPr>
            <p:cNvPr id="37" name="Line 596"/>
            <p:cNvSpPr>
              <a:spLocks noChangeShapeType="1"/>
            </p:cNvSpPr>
            <p:nvPr/>
          </p:nvSpPr>
          <p:spPr bwMode="auto">
            <a:xfrm flipV="1">
              <a:off x="7541499" y="11959347"/>
              <a:ext cx="107498" cy="752490"/>
            </a:xfrm>
            <a:prstGeom prst="line">
              <a:avLst/>
            </a:prstGeom>
            <a:noFill/>
            <a:ln w="3429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Montserrat Light" charset="0"/>
              </a:endParaRPr>
            </a:p>
          </p:txBody>
        </p:sp>
        <p:sp>
          <p:nvSpPr>
            <p:cNvPr id="38" name="Freeform 597"/>
            <p:cNvSpPr>
              <a:spLocks noChangeArrowheads="1"/>
            </p:cNvSpPr>
            <p:nvPr/>
          </p:nvSpPr>
          <p:spPr bwMode="auto">
            <a:xfrm>
              <a:off x="7143760" y="12013096"/>
              <a:ext cx="515990" cy="107498"/>
            </a:xfrm>
            <a:custGeom>
              <a:avLst/>
              <a:gdLst>
                <a:gd name="T0" fmla="*/ 0 w 210"/>
                <a:gd name="T1" fmla="*/ 0 h 46"/>
                <a:gd name="T2" fmla="*/ 60 w 210"/>
                <a:gd name="T3" fmla="*/ 45 h 46"/>
                <a:gd name="T4" fmla="*/ 105 w 210"/>
                <a:gd name="T5" fmla="*/ 0 h 46"/>
                <a:gd name="T6" fmla="*/ 150 w 210"/>
                <a:gd name="T7" fmla="*/ 45 h 46"/>
                <a:gd name="T8" fmla="*/ 209 w 210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6">
                  <a:moveTo>
                    <a:pt x="0" y="0"/>
                  </a:moveTo>
                  <a:lnTo>
                    <a:pt x="60" y="45"/>
                  </a:lnTo>
                  <a:lnTo>
                    <a:pt x="105" y="0"/>
                  </a:lnTo>
                  <a:lnTo>
                    <a:pt x="150" y="45"/>
                  </a:lnTo>
                  <a:lnTo>
                    <a:pt x="209" y="0"/>
                  </a:lnTo>
                </a:path>
              </a:pathLst>
            </a:custGeom>
            <a:noFill/>
            <a:ln w="3429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Montserrat Light" charset="0"/>
              </a:endParaRPr>
            </a:p>
          </p:txBody>
        </p:sp>
        <p:sp>
          <p:nvSpPr>
            <p:cNvPr id="39" name="Freeform 598"/>
            <p:cNvSpPr>
              <a:spLocks noChangeArrowheads="1"/>
            </p:cNvSpPr>
            <p:nvPr/>
          </p:nvSpPr>
          <p:spPr bwMode="auto">
            <a:xfrm>
              <a:off x="7004011" y="12701086"/>
              <a:ext cx="806239" cy="225746"/>
            </a:xfrm>
            <a:custGeom>
              <a:avLst/>
              <a:gdLst>
                <a:gd name="T0" fmla="*/ 329 w 330"/>
                <a:gd name="T1" fmla="*/ 90 h 91"/>
                <a:gd name="T2" fmla="*/ 0 w 330"/>
                <a:gd name="T3" fmla="*/ 90 h 91"/>
                <a:gd name="T4" fmla="*/ 0 w 330"/>
                <a:gd name="T5" fmla="*/ 0 h 91"/>
                <a:gd name="T6" fmla="*/ 329 w 330"/>
                <a:gd name="T7" fmla="*/ 0 h 91"/>
                <a:gd name="T8" fmla="*/ 329 w 330"/>
                <a:gd name="T9" fmla="*/ 9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" h="91">
                  <a:moveTo>
                    <a:pt x="329" y="9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329" y="0"/>
                  </a:lnTo>
                  <a:lnTo>
                    <a:pt x="329" y="90"/>
                  </a:lnTo>
                </a:path>
              </a:pathLst>
            </a:custGeom>
            <a:noFill/>
            <a:ln w="34290" cap="flat">
              <a:solidFill>
                <a:schemeClr val="tx1"/>
              </a:solidFill>
              <a:bevel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ontserrat Light" charset="0"/>
              </a:endParaRPr>
            </a:p>
          </p:txBody>
        </p:sp>
        <p:sp>
          <p:nvSpPr>
            <p:cNvPr id="40" name="Freeform 599"/>
            <p:cNvSpPr>
              <a:spLocks noChangeArrowheads="1"/>
            </p:cNvSpPr>
            <p:nvPr/>
          </p:nvSpPr>
          <p:spPr bwMode="auto">
            <a:xfrm>
              <a:off x="7068503" y="12926824"/>
              <a:ext cx="655747" cy="214999"/>
            </a:xfrm>
            <a:custGeom>
              <a:avLst/>
              <a:gdLst>
                <a:gd name="T0" fmla="*/ 269 w 270"/>
                <a:gd name="T1" fmla="*/ 89 h 90"/>
                <a:gd name="T2" fmla="*/ 0 w 270"/>
                <a:gd name="T3" fmla="*/ 89 h 90"/>
                <a:gd name="T4" fmla="*/ 0 w 270"/>
                <a:gd name="T5" fmla="*/ 0 h 90"/>
                <a:gd name="T6" fmla="*/ 269 w 270"/>
                <a:gd name="T7" fmla="*/ 0 h 90"/>
                <a:gd name="T8" fmla="*/ 269 w 270"/>
                <a:gd name="T9" fmla="*/ 8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90">
                  <a:moveTo>
                    <a:pt x="269" y="89"/>
                  </a:moveTo>
                  <a:lnTo>
                    <a:pt x="0" y="89"/>
                  </a:lnTo>
                  <a:lnTo>
                    <a:pt x="0" y="0"/>
                  </a:lnTo>
                  <a:lnTo>
                    <a:pt x="269" y="0"/>
                  </a:lnTo>
                  <a:lnTo>
                    <a:pt x="269" y="89"/>
                  </a:lnTo>
                </a:path>
              </a:pathLst>
            </a:custGeom>
            <a:noFill/>
            <a:ln w="34290" cap="flat">
              <a:solidFill>
                <a:schemeClr val="tx1"/>
              </a:solidFill>
              <a:bevel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ontserrat Light" charset="0"/>
              </a:endParaRPr>
            </a:p>
          </p:txBody>
        </p:sp>
        <p:sp>
          <p:nvSpPr>
            <p:cNvPr id="41" name="Freeform 600"/>
            <p:cNvSpPr>
              <a:spLocks noChangeArrowheads="1"/>
            </p:cNvSpPr>
            <p:nvPr/>
          </p:nvSpPr>
          <p:spPr bwMode="auto">
            <a:xfrm>
              <a:off x="7143760" y="13141823"/>
              <a:ext cx="515990" cy="225749"/>
            </a:xfrm>
            <a:custGeom>
              <a:avLst/>
              <a:gdLst>
                <a:gd name="T0" fmla="*/ 209 w 210"/>
                <a:gd name="T1" fmla="*/ 90 h 91"/>
                <a:gd name="T2" fmla="*/ 0 w 210"/>
                <a:gd name="T3" fmla="*/ 90 h 91"/>
                <a:gd name="T4" fmla="*/ 0 w 210"/>
                <a:gd name="T5" fmla="*/ 0 h 91"/>
                <a:gd name="T6" fmla="*/ 209 w 210"/>
                <a:gd name="T7" fmla="*/ 0 h 91"/>
                <a:gd name="T8" fmla="*/ 209 w 210"/>
                <a:gd name="T9" fmla="*/ 9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91">
                  <a:moveTo>
                    <a:pt x="209" y="9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209" y="0"/>
                  </a:lnTo>
                  <a:lnTo>
                    <a:pt x="209" y="90"/>
                  </a:lnTo>
                </a:path>
              </a:pathLst>
            </a:custGeom>
            <a:noFill/>
            <a:ln w="34290" cap="flat">
              <a:solidFill>
                <a:schemeClr val="tx1"/>
              </a:solidFill>
              <a:bevel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ontserrat Light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995202" y="4312650"/>
            <a:ext cx="1007842" cy="1236361"/>
            <a:chOff x="11164192" y="11099359"/>
            <a:chExt cx="1848977" cy="2268217"/>
          </a:xfrm>
        </p:grpSpPr>
        <p:sp>
          <p:nvSpPr>
            <p:cNvPr id="42" name="Freeform 601"/>
            <p:cNvSpPr>
              <a:spLocks noChangeArrowheads="1"/>
            </p:cNvSpPr>
            <p:nvPr/>
          </p:nvSpPr>
          <p:spPr bwMode="auto">
            <a:xfrm>
              <a:off x="11497435" y="11099359"/>
              <a:ext cx="1182484" cy="1236232"/>
            </a:xfrm>
            <a:custGeom>
              <a:avLst/>
              <a:gdLst>
                <a:gd name="T0" fmla="*/ 0 w 487"/>
                <a:gd name="T1" fmla="*/ 388 h 509"/>
                <a:gd name="T2" fmla="*/ 0 w 487"/>
                <a:gd name="T3" fmla="*/ 388 h 509"/>
                <a:gd name="T4" fmla="*/ 239 w 487"/>
                <a:gd name="T5" fmla="*/ 508 h 509"/>
                <a:gd name="T6" fmla="*/ 486 w 487"/>
                <a:gd name="T7" fmla="*/ 388 h 509"/>
                <a:gd name="T8" fmla="*/ 486 w 487"/>
                <a:gd name="T9" fmla="*/ 0 h 509"/>
                <a:gd name="T10" fmla="*/ 0 w 487"/>
                <a:gd name="T11" fmla="*/ 0 h 509"/>
                <a:gd name="T12" fmla="*/ 0 w 487"/>
                <a:gd name="T13" fmla="*/ 38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7" h="509">
                  <a:moveTo>
                    <a:pt x="0" y="388"/>
                  </a:moveTo>
                  <a:lnTo>
                    <a:pt x="0" y="388"/>
                  </a:lnTo>
                  <a:cubicBezTo>
                    <a:pt x="0" y="456"/>
                    <a:pt x="90" y="508"/>
                    <a:pt x="239" y="508"/>
                  </a:cubicBezTo>
                  <a:cubicBezTo>
                    <a:pt x="388" y="508"/>
                    <a:pt x="486" y="456"/>
                    <a:pt x="486" y="388"/>
                  </a:cubicBezTo>
                  <a:cubicBezTo>
                    <a:pt x="486" y="0"/>
                    <a:pt x="486" y="0"/>
                    <a:pt x="4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88"/>
                  </a:lnTo>
                </a:path>
              </a:pathLst>
            </a:custGeom>
            <a:noFill/>
            <a:ln w="3429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ontserrat Light" charset="0"/>
              </a:endParaRPr>
            </a:p>
          </p:txBody>
        </p:sp>
        <p:sp>
          <p:nvSpPr>
            <p:cNvPr id="43" name="Line 602"/>
            <p:cNvSpPr>
              <a:spLocks noChangeShapeType="1"/>
            </p:cNvSpPr>
            <p:nvPr/>
          </p:nvSpPr>
          <p:spPr bwMode="auto">
            <a:xfrm>
              <a:off x="11637188" y="13356818"/>
              <a:ext cx="870734" cy="10754"/>
            </a:xfrm>
            <a:prstGeom prst="line">
              <a:avLst/>
            </a:prstGeom>
            <a:noFill/>
            <a:ln w="3429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Montserrat Light" charset="0"/>
              </a:endParaRPr>
            </a:p>
          </p:txBody>
        </p:sp>
        <p:sp>
          <p:nvSpPr>
            <p:cNvPr id="44" name="Line 603"/>
            <p:cNvSpPr>
              <a:spLocks noChangeShapeType="1"/>
            </p:cNvSpPr>
            <p:nvPr/>
          </p:nvSpPr>
          <p:spPr bwMode="auto">
            <a:xfrm>
              <a:off x="12077921" y="12346339"/>
              <a:ext cx="10754" cy="1021237"/>
            </a:xfrm>
            <a:prstGeom prst="line">
              <a:avLst/>
            </a:prstGeom>
            <a:noFill/>
            <a:ln w="3429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Montserrat Light" charset="0"/>
              </a:endParaRPr>
            </a:p>
          </p:txBody>
        </p:sp>
        <p:sp>
          <p:nvSpPr>
            <p:cNvPr id="45" name="Freeform 604"/>
            <p:cNvSpPr>
              <a:spLocks noChangeArrowheads="1"/>
            </p:cNvSpPr>
            <p:nvPr/>
          </p:nvSpPr>
          <p:spPr bwMode="auto">
            <a:xfrm>
              <a:off x="11164192" y="11325101"/>
              <a:ext cx="333243" cy="333243"/>
            </a:xfrm>
            <a:custGeom>
              <a:avLst/>
              <a:gdLst>
                <a:gd name="T0" fmla="*/ 134 w 135"/>
                <a:gd name="T1" fmla="*/ 0 h 135"/>
                <a:gd name="T2" fmla="*/ 134 w 135"/>
                <a:gd name="T3" fmla="*/ 0 h 135"/>
                <a:gd name="T4" fmla="*/ 0 w 135"/>
                <a:gd name="T5" fmla="*/ 0 h 135"/>
                <a:gd name="T6" fmla="*/ 134 w 135"/>
                <a:gd name="T7" fmla="*/ 13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134" y="0"/>
                  </a:moveTo>
                  <a:lnTo>
                    <a:pt x="134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34"/>
                    <a:pt x="134" y="134"/>
                  </a:cubicBezTo>
                </a:path>
              </a:pathLst>
            </a:custGeom>
            <a:noFill/>
            <a:ln w="3429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Montserrat Light" charset="0"/>
              </a:endParaRPr>
            </a:p>
          </p:txBody>
        </p:sp>
        <p:sp>
          <p:nvSpPr>
            <p:cNvPr id="46" name="Freeform 605"/>
            <p:cNvSpPr>
              <a:spLocks noChangeArrowheads="1"/>
            </p:cNvSpPr>
            <p:nvPr/>
          </p:nvSpPr>
          <p:spPr bwMode="auto">
            <a:xfrm>
              <a:off x="12679919" y="11325101"/>
              <a:ext cx="333250" cy="333243"/>
            </a:xfrm>
            <a:custGeom>
              <a:avLst/>
              <a:gdLst>
                <a:gd name="T0" fmla="*/ 0 w 135"/>
                <a:gd name="T1" fmla="*/ 0 h 135"/>
                <a:gd name="T2" fmla="*/ 0 w 135"/>
                <a:gd name="T3" fmla="*/ 0 h 135"/>
                <a:gd name="T4" fmla="*/ 134 w 135"/>
                <a:gd name="T5" fmla="*/ 0 h 135"/>
                <a:gd name="T6" fmla="*/ 0 w 135"/>
                <a:gd name="T7" fmla="*/ 13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lnTo>
                    <a:pt x="0" y="0"/>
                  </a:ln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4" y="134"/>
                    <a:pt x="0" y="134"/>
                  </a:cubicBezTo>
                </a:path>
              </a:pathLst>
            </a:custGeom>
            <a:noFill/>
            <a:ln w="3429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Montserrat Light" charset="0"/>
              </a:endParaRPr>
            </a:p>
          </p:txBody>
        </p:sp>
      </p:grpSp>
      <p:sp>
        <p:nvSpPr>
          <p:cNvPr id="47" name="Freeform 582"/>
          <p:cNvSpPr>
            <a:spLocks noChangeArrowheads="1"/>
          </p:cNvSpPr>
          <p:nvPr/>
        </p:nvSpPr>
        <p:spPr bwMode="auto">
          <a:xfrm>
            <a:off x="2691052" y="4460547"/>
            <a:ext cx="1508687" cy="868204"/>
          </a:xfrm>
          <a:custGeom>
            <a:avLst/>
            <a:gdLst>
              <a:gd name="T0" fmla="*/ 597 w 934"/>
              <a:gd name="T1" fmla="*/ 538 h 539"/>
              <a:gd name="T2" fmla="*/ 597 w 934"/>
              <a:gd name="T3" fmla="*/ 538 h 539"/>
              <a:gd name="T4" fmla="*/ 814 w 934"/>
              <a:gd name="T5" fmla="*/ 538 h 539"/>
              <a:gd name="T6" fmla="*/ 933 w 934"/>
              <a:gd name="T7" fmla="*/ 418 h 539"/>
              <a:gd name="T8" fmla="*/ 814 w 934"/>
              <a:gd name="T9" fmla="*/ 299 h 539"/>
              <a:gd name="T10" fmla="*/ 493 w 934"/>
              <a:gd name="T11" fmla="*/ 0 h 539"/>
              <a:gd name="T12" fmla="*/ 179 w 934"/>
              <a:gd name="T13" fmla="*/ 239 h 539"/>
              <a:gd name="T14" fmla="*/ 157 w 934"/>
              <a:gd name="T15" fmla="*/ 239 h 539"/>
              <a:gd name="T16" fmla="*/ 0 w 934"/>
              <a:gd name="T17" fmla="*/ 388 h 539"/>
              <a:gd name="T18" fmla="*/ 149 w 934"/>
              <a:gd name="T19" fmla="*/ 538 h 539"/>
              <a:gd name="T20" fmla="*/ 597 w 934"/>
              <a:gd name="T21" fmla="*/ 538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34" h="539">
                <a:moveTo>
                  <a:pt x="597" y="538"/>
                </a:moveTo>
                <a:lnTo>
                  <a:pt x="597" y="538"/>
                </a:lnTo>
                <a:cubicBezTo>
                  <a:pt x="814" y="538"/>
                  <a:pt x="814" y="538"/>
                  <a:pt x="814" y="538"/>
                </a:cubicBezTo>
                <a:cubicBezTo>
                  <a:pt x="881" y="538"/>
                  <a:pt x="933" y="486"/>
                  <a:pt x="933" y="418"/>
                </a:cubicBezTo>
                <a:cubicBezTo>
                  <a:pt x="933" y="351"/>
                  <a:pt x="881" y="299"/>
                  <a:pt x="814" y="299"/>
                </a:cubicBezTo>
                <a:cubicBezTo>
                  <a:pt x="814" y="135"/>
                  <a:pt x="664" y="0"/>
                  <a:pt x="493" y="0"/>
                </a:cubicBezTo>
                <a:cubicBezTo>
                  <a:pt x="343" y="0"/>
                  <a:pt x="209" y="97"/>
                  <a:pt x="179" y="239"/>
                </a:cubicBezTo>
                <a:cubicBezTo>
                  <a:pt x="179" y="239"/>
                  <a:pt x="164" y="239"/>
                  <a:pt x="157" y="239"/>
                </a:cubicBezTo>
                <a:cubicBezTo>
                  <a:pt x="67" y="239"/>
                  <a:pt x="0" y="306"/>
                  <a:pt x="0" y="388"/>
                </a:cubicBezTo>
                <a:cubicBezTo>
                  <a:pt x="0" y="471"/>
                  <a:pt x="67" y="538"/>
                  <a:pt x="149" y="538"/>
                </a:cubicBezTo>
                <a:cubicBezTo>
                  <a:pt x="597" y="538"/>
                  <a:pt x="597" y="538"/>
                  <a:pt x="597" y="538"/>
                </a:cubicBezTo>
              </a:path>
            </a:pathLst>
          </a:custGeom>
          <a:noFill/>
          <a:ln w="34290" cap="flat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ontserrat Light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3996" y="12224359"/>
            <a:ext cx="218638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b="1">
                <a:latin typeface="Arial-BoldMT"/>
              </a:rPr>
              <a:t>“You’re only as strong as your weakest value.” Joshua Fields Millburn</a:t>
            </a:r>
            <a:endParaRPr lang="en-US" sz="50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3635E9-605D-4F47-8629-348DD4B48CD1}"/>
              </a:ext>
            </a:extLst>
          </p:cNvPr>
          <p:cNvSpPr txBox="1"/>
          <p:nvPr/>
        </p:nvSpPr>
        <p:spPr>
          <a:xfrm>
            <a:off x="14557348" y="13292156"/>
            <a:ext cx="214043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Nicodemus, R. (n.d.). Ryan Nicodemus's Blog, page 42. Goodreads. https://www.goodreads.com/author/show/5235290.Ryan_Nicodemus/blog?page=42. </a:t>
            </a:r>
          </a:p>
        </p:txBody>
      </p:sp>
    </p:spTree>
    <p:extLst>
      <p:ext uri="{BB962C8B-B14F-4D97-AF65-F5344CB8AC3E}">
        <p14:creationId xmlns:p14="http://schemas.microsoft.com/office/powerpoint/2010/main" val="1520982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037025" y="1273809"/>
            <a:ext cx="96268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Mental Load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9630" y="8609959"/>
            <a:ext cx="2208006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>
                <a:latin typeface="Arial-BoldMT"/>
              </a:rPr>
              <a:t>Too many things to do, and too much clutter can leave us feeling stressed, anxious, tired, overwhelmed. </a:t>
            </a:r>
            <a:endParaRPr lang="en-US" sz="6600"/>
          </a:p>
        </p:txBody>
      </p:sp>
    </p:spTree>
    <p:extLst>
      <p:ext uri="{BB962C8B-B14F-4D97-AF65-F5344CB8AC3E}">
        <p14:creationId xmlns:p14="http://schemas.microsoft.com/office/powerpoint/2010/main" val="573556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682945" y="1202170"/>
            <a:ext cx="9626826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5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No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9630" y="7373090"/>
            <a:ext cx="220800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latin typeface="Arial-BoldMT"/>
              </a:rPr>
              <a:t>Look at being overwhelmed like a flashing yellow light: use caution when saying ‘yes’ to others and tasks. —Ryan Nicodemus</a:t>
            </a:r>
          </a:p>
          <a:p>
            <a:endParaRPr lang="en-US" b="1">
              <a:latin typeface="Arial-BoldMT"/>
            </a:endParaRPr>
          </a:p>
          <a:p>
            <a:endParaRPr lang="en-US">
              <a:latin typeface="ArialM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7A4BD1-E95E-4378-BC0A-C6A04D6748C4}"/>
              </a:ext>
            </a:extLst>
          </p:cNvPr>
          <p:cNvSpPr txBox="1"/>
          <p:nvPr/>
        </p:nvSpPr>
        <p:spPr>
          <a:xfrm>
            <a:off x="1759630" y="8927555"/>
            <a:ext cx="211391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MT"/>
              </a:rPr>
              <a:t>“Busy for the sake of busy is, by definition, unfocused, which makes it impossible to discern that which </a:t>
            </a:r>
          </a:p>
          <a:p>
            <a:r>
              <a:rPr lang="en-US">
                <a:latin typeface="ArialMT"/>
              </a:rPr>
              <a:t>matters most amid the blur.” — Joshua Fields Millburn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7794F6-2FD5-4A2D-BA48-8C65266B4B3E}"/>
              </a:ext>
            </a:extLst>
          </p:cNvPr>
          <p:cNvSpPr txBox="1"/>
          <p:nvPr/>
        </p:nvSpPr>
        <p:spPr>
          <a:xfrm>
            <a:off x="1925885" y="10465750"/>
            <a:ext cx="1895942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Arial-BoldMT"/>
              </a:rPr>
              <a:t>Don’t just say ‘no’ for the sake of saying ‘no’—be clear on what you’re saying ‘yes’ to.</a:t>
            </a:r>
          </a:p>
          <a:p>
            <a:r>
              <a:rPr lang="en-US" b="1">
                <a:latin typeface="Arial-BoldMT"/>
              </a:rPr>
              <a:t>—Ryan Nicodemus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9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1078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person, cellphone, phone&#10;&#10;Description automatically generated">
            <a:extLst>
              <a:ext uri="{FF2B5EF4-FFF2-40B4-BE49-F238E27FC236}">
                <a16:creationId xmlns:a16="http://schemas.microsoft.com/office/drawing/2014/main" id="{3B64EAEB-1869-40CA-810E-83D542D9C2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96" r="11684"/>
          <a:stretch/>
        </p:blipFill>
        <p:spPr>
          <a:xfrm>
            <a:off x="2" y="10"/>
            <a:ext cx="9315900" cy="13715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96903" y="4749894"/>
            <a:ext cx="8488283" cy="36576"/>
          </a:xfrm>
          <a:custGeom>
            <a:avLst/>
            <a:gdLst>
              <a:gd name="connsiteX0" fmla="*/ 0 w 8488283"/>
              <a:gd name="connsiteY0" fmla="*/ 0 h 36576"/>
              <a:gd name="connsiteX1" fmla="*/ 737828 w 8488283"/>
              <a:gd name="connsiteY1" fmla="*/ 0 h 36576"/>
              <a:gd name="connsiteX2" fmla="*/ 1560538 w 8488283"/>
              <a:gd name="connsiteY2" fmla="*/ 0 h 36576"/>
              <a:gd name="connsiteX3" fmla="*/ 1958835 w 8488283"/>
              <a:gd name="connsiteY3" fmla="*/ 0 h 36576"/>
              <a:gd name="connsiteX4" fmla="*/ 2526897 w 8488283"/>
              <a:gd name="connsiteY4" fmla="*/ 0 h 36576"/>
              <a:gd name="connsiteX5" fmla="*/ 2925193 w 8488283"/>
              <a:gd name="connsiteY5" fmla="*/ 0 h 36576"/>
              <a:gd name="connsiteX6" fmla="*/ 3578138 w 8488283"/>
              <a:gd name="connsiteY6" fmla="*/ 0 h 36576"/>
              <a:gd name="connsiteX7" fmla="*/ 4146200 w 8488283"/>
              <a:gd name="connsiteY7" fmla="*/ 0 h 36576"/>
              <a:gd name="connsiteX8" fmla="*/ 4884027 w 8488283"/>
              <a:gd name="connsiteY8" fmla="*/ 0 h 36576"/>
              <a:gd name="connsiteX9" fmla="*/ 5706738 w 8488283"/>
              <a:gd name="connsiteY9" fmla="*/ 0 h 36576"/>
              <a:gd name="connsiteX10" fmla="*/ 6359683 w 8488283"/>
              <a:gd name="connsiteY10" fmla="*/ 0 h 36576"/>
              <a:gd name="connsiteX11" fmla="*/ 7182393 w 8488283"/>
              <a:gd name="connsiteY11" fmla="*/ 0 h 36576"/>
              <a:gd name="connsiteX12" fmla="*/ 7835338 w 8488283"/>
              <a:gd name="connsiteY12" fmla="*/ 0 h 36576"/>
              <a:gd name="connsiteX13" fmla="*/ 8488283 w 8488283"/>
              <a:gd name="connsiteY13" fmla="*/ 0 h 36576"/>
              <a:gd name="connsiteX14" fmla="*/ 8488283 w 8488283"/>
              <a:gd name="connsiteY14" fmla="*/ 36576 h 36576"/>
              <a:gd name="connsiteX15" fmla="*/ 7835338 w 8488283"/>
              <a:gd name="connsiteY15" fmla="*/ 36576 h 36576"/>
              <a:gd name="connsiteX16" fmla="*/ 7352159 w 8488283"/>
              <a:gd name="connsiteY16" fmla="*/ 36576 h 36576"/>
              <a:gd name="connsiteX17" fmla="*/ 6953863 w 8488283"/>
              <a:gd name="connsiteY17" fmla="*/ 36576 h 36576"/>
              <a:gd name="connsiteX18" fmla="*/ 6385801 w 8488283"/>
              <a:gd name="connsiteY18" fmla="*/ 36576 h 36576"/>
              <a:gd name="connsiteX19" fmla="*/ 5732856 w 8488283"/>
              <a:gd name="connsiteY19" fmla="*/ 36576 h 36576"/>
              <a:gd name="connsiteX20" fmla="*/ 5164794 w 8488283"/>
              <a:gd name="connsiteY20" fmla="*/ 36576 h 36576"/>
              <a:gd name="connsiteX21" fmla="*/ 4681615 w 8488283"/>
              <a:gd name="connsiteY21" fmla="*/ 36576 h 36576"/>
              <a:gd name="connsiteX22" fmla="*/ 3858904 w 8488283"/>
              <a:gd name="connsiteY22" fmla="*/ 36576 h 36576"/>
              <a:gd name="connsiteX23" fmla="*/ 3205959 w 8488283"/>
              <a:gd name="connsiteY23" fmla="*/ 36576 h 36576"/>
              <a:gd name="connsiteX24" fmla="*/ 2468132 w 8488283"/>
              <a:gd name="connsiteY24" fmla="*/ 36576 h 36576"/>
              <a:gd name="connsiteX25" fmla="*/ 2069835 w 8488283"/>
              <a:gd name="connsiteY25" fmla="*/ 36576 h 36576"/>
              <a:gd name="connsiteX26" fmla="*/ 1586656 w 8488283"/>
              <a:gd name="connsiteY26" fmla="*/ 36576 h 36576"/>
              <a:gd name="connsiteX27" fmla="*/ 933711 w 8488283"/>
              <a:gd name="connsiteY27" fmla="*/ 36576 h 36576"/>
              <a:gd name="connsiteX28" fmla="*/ 0 w 8488283"/>
              <a:gd name="connsiteY28" fmla="*/ 36576 h 36576"/>
              <a:gd name="connsiteX29" fmla="*/ 0 w 8488283"/>
              <a:gd name="connsiteY29" fmla="*/ 0 h 36576"/>
              <a:gd name="connsiteX0" fmla="*/ 0 w 8488283"/>
              <a:gd name="connsiteY0" fmla="*/ 0 h 36576"/>
              <a:gd name="connsiteX1" fmla="*/ 483179 w 8488283"/>
              <a:gd name="connsiteY1" fmla="*/ 0 h 36576"/>
              <a:gd name="connsiteX2" fmla="*/ 881476 w 8488283"/>
              <a:gd name="connsiteY2" fmla="*/ 0 h 36576"/>
              <a:gd name="connsiteX3" fmla="*/ 1364655 w 8488283"/>
              <a:gd name="connsiteY3" fmla="*/ 0 h 36576"/>
              <a:gd name="connsiteX4" fmla="*/ 2017600 w 8488283"/>
              <a:gd name="connsiteY4" fmla="*/ 0 h 36576"/>
              <a:gd name="connsiteX5" fmla="*/ 2755427 w 8488283"/>
              <a:gd name="connsiteY5" fmla="*/ 0 h 36576"/>
              <a:gd name="connsiteX6" fmla="*/ 3578138 w 8488283"/>
              <a:gd name="connsiteY6" fmla="*/ 0 h 36576"/>
              <a:gd name="connsiteX7" fmla="*/ 4400848 w 8488283"/>
              <a:gd name="connsiteY7" fmla="*/ 0 h 36576"/>
              <a:gd name="connsiteX8" fmla="*/ 4968910 w 8488283"/>
              <a:gd name="connsiteY8" fmla="*/ 0 h 36576"/>
              <a:gd name="connsiteX9" fmla="*/ 5706738 w 8488283"/>
              <a:gd name="connsiteY9" fmla="*/ 0 h 36576"/>
              <a:gd name="connsiteX10" fmla="*/ 6359683 w 8488283"/>
              <a:gd name="connsiteY10" fmla="*/ 0 h 36576"/>
              <a:gd name="connsiteX11" fmla="*/ 6927745 w 8488283"/>
              <a:gd name="connsiteY11" fmla="*/ 0 h 36576"/>
              <a:gd name="connsiteX12" fmla="*/ 7665572 w 8488283"/>
              <a:gd name="connsiteY12" fmla="*/ 0 h 36576"/>
              <a:gd name="connsiteX13" fmla="*/ 8488283 w 8488283"/>
              <a:gd name="connsiteY13" fmla="*/ 0 h 36576"/>
              <a:gd name="connsiteX14" fmla="*/ 8488283 w 8488283"/>
              <a:gd name="connsiteY14" fmla="*/ 36576 h 36576"/>
              <a:gd name="connsiteX15" fmla="*/ 8005104 w 8488283"/>
              <a:gd name="connsiteY15" fmla="*/ 36576 h 36576"/>
              <a:gd name="connsiteX16" fmla="*/ 7182393 w 8488283"/>
              <a:gd name="connsiteY16" fmla="*/ 36576 h 36576"/>
              <a:gd name="connsiteX17" fmla="*/ 6699214 w 8488283"/>
              <a:gd name="connsiteY17" fmla="*/ 36576 h 36576"/>
              <a:gd name="connsiteX18" fmla="*/ 5961386 w 8488283"/>
              <a:gd name="connsiteY18" fmla="*/ 36576 h 36576"/>
              <a:gd name="connsiteX19" fmla="*/ 5563090 w 8488283"/>
              <a:gd name="connsiteY19" fmla="*/ 36576 h 36576"/>
              <a:gd name="connsiteX20" fmla="*/ 4910145 w 8488283"/>
              <a:gd name="connsiteY20" fmla="*/ 36576 h 36576"/>
              <a:gd name="connsiteX21" fmla="*/ 4426966 w 8488283"/>
              <a:gd name="connsiteY21" fmla="*/ 36576 h 36576"/>
              <a:gd name="connsiteX22" fmla="*/ 3604256 w 8488283"/>
              <a:gd name="connsiteY22" fmla="*/ 36576 h 36576"/>
              <a:gd name="connsiteX23" fmla="*/ 3205959 w 8488283"/>
              <a:gd name="connsiteY23" fmla="*/ 36576 h 36576"/>
              <a:gd name="connsiteX24" fmla="*/ 2553014 w 8488283"/>
              <a:gd name="connsiteY24" fmla="*/ 36576 h 36576"/>
              <a:gd name="connsiteX25" fmla="*/ 2154718 w 8488283"/>
              <a:gd name="connsiteY25" fmla="*/ 36576 h 36576"/>
              <a:gd name="connsiteX26" fmla="*/ 1671539 w 8488283"/>
              <a:gd name="connsiteY26" fmla="*/ 36576 h 36576"/>
              <a:gd name="connsiteX27" fmla="*/ 933711 w 8488283"/>
              <a:gd name="connsiteY27" fmla="*/ 36576 h 36576"/>
              <a:gd name="connsiteX28" fmla="*/ 0 w 8488283"/>
              <a:gd name="connsiteY28" fmla="*/ 36576 h 36576"/>
              <a:gd name="connsiteX29" fmla="*/ 0 w 8488283"/>
              <a:gd name="connsiteY29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488283" h="36576" fill="none" extrusionOk="0">
                <a:moveTo>
                  <a:pt x="0" y="0"/>
                </a:moveTo>
                <a:cubicBezTo>
                  <a:pt x="171839" y="31921"/>
                  <a:pt x="493822" y="7965"/>
                  <a:pt x="737828" y="0"/>
                </a:cubicBezTo>
                <a:cubicBezTo>
                  <a:pt x="960337" y="6106"/>
                  <a:pt x="1226430" y="83006"/>
                  <a:pt x="1560538" y="0"/>
                </a:cubicBezTo>
                <a:cubicBezTo>
                  <a:pt x="1859776" y="-35736"/>
                  <a:pt x="1812758" y="-13997"/>
                  <a:pt x="1958835" y="0"/>
                </a:cubicBezTo>
                <a:cubicBezTo>
                  <a:pt x="2108900" y="7821"/>
                  <a:pt x="2288479" y="2618"/>
                  <a:pt x="2526897" y="0"/>
                </a:cubicBezTo>
                <a:cubicBezTo>
                  <a:pt x="2781888" y="-16653"/>
                  <a:pt x="2801336" y="-12494"/>
                  <a:pt x="2925193" y="0"/>
                </a:cubicBezTo>
                <a:cubicBezTo>
                  <a:pt x="3097194" y="-9344"/>
                  <a:pt x="3251404" y="-16009"/>
                  <a:pt x="3578138" y="0"/>
                </a:cubicBezTo>
                <a:cubicBezTo>
                  <a:pt x="3871848" y="-27167"/>
                  <a:pt x="3991862" y="-20542"/>
                  <a:pt x="4146200" y="0"/>
                </a:cubicBezTo>
                <a:cubicBezTo>
                  <a:pt x="4336136" y="62309"/>
                  <a:pt x="4678490" y="37196"/>
                  <a:pt x="4884027" y="0"/>
                </a:cubicBezTo>
                <a:cubicBezTo>
                  <a:pt x="5058248" y="3111"/>
                  <a:pt x="5429231" y="-6570"/>
                  <a:pt x="5706738" y="0"/>
                </a:cubicBezTo>
                <a:cubicBezTo>
                  <a:pt x="6022463" y="-18831"/>
                  <a:pt x="6194070" y="8765"/>
                  <a:pt x="6359683" y="0"/>
                </a:cubicBezTo>
                <a:cubicBezTo>
                  <a:pt x="6454667" y="29706"/>
                  <a:pt x="6898316" y="-34264"/>
                  <a:pt x="7182393" y="0"/>
                </a:cubicBezTo>
                <a:cubicBezTo>
                  <a:pt x="7537021" y="25002"/>
                  <a:pt x="7578412" y="-7171"/>
                  <a:pt x="7835338" y="0"/>
                </a:cubicBezTo>
                <a:cubicBezTo>
                  <a:pt x="8090857" y="16602"/>
                  <a:pt x="8237426" y="23489"/>
                  <a:pt x="8488283" y="0"/>
                </a:cubicBezTo>
                <a:cubicBezTo>
                  <a:pt x="8489777" y="7904"/>
                  <a:pt x="8489650" y="26577"/>
                  <a:pt x="8488283" y="36576"/>
                </a:cubicBezTo>
                <a:cubicBezTo>
                  <a:pt x="8293110" y="57853"/>
                  <a:pt x="7974163" y="78670"/>
                  <a:pt x="7835338" y="36576"/>
                </a:cubicBezTo>
                <a:cubicBezTo>
                  <a:pt x="7700413" y="-3555"/>
                  <a:pt x="7585875" y="9089"/>
                  <a:pt x="7352159" y="36576"/>
                </a:cubicBezTo>
                <a:cubicBezTo>
                  <a:pt x="7165625" y="75130"/>
                  <a:pt x="7058009" y="61666"/>
                  <a:pt x="6953863" y="36576"/>
                </a:cubicBezTo>
                <a:cubicBezTo>
                  <a:pt x="6838740" y="30285"/>
                  <a:pt x="6564955" y="33596"/>
                  <a:pt x="6385801" y="36576"/>
                </a:cubicBezTo>
                <a:cubicBezTo>
                  <a:pt x="6178919" y="28836"/>
                  <a:pt x="6010140" y="76774"/>
                  <a:pt x="5732856" y="36576"/>
                </a:cubicBezTo>
                <a:cubicBezTo>
                  <a:pt x="5471352" y="8838"/>
                  <a:pt x="5420265" y="27055"/>
                  <a:pt x="5164794" y="36576"/>
                </a:cubicBezTo>
                <a:cubicBezTo>
                  <a:pt x="4903980" y="45430"/>
                  <a:pt x="4917901" y="18496"/>
                  <a:pt x="4681615" y="36576"/>
                </a:cubicBezTo>
                <a:cubicBezTo>
                  <a:pt x="4427029" y="21635"/>
                  <a:pt x="4042105" y="9375"/>
                  <a:pt x="3858904" y="36576"/>
                </a:cubicBezTo>
                <a:cubicBezTo>
                  <a:pt x="3623578" y="89457"/>
                  <a:pt x="3459470" y="-5638"/>
                  <a:pt x="3205959" y="36576"/>
                </a:cubicBezTo>
                <a:cubicBezTo>
                  <a:pt x="2964584" y="77756"/>
                  <a:pt x="2648742" y="89417"/>
                  <a:pt x="2468132" y="36576"/>
                </a:cubicBezTo>
                <a:cubicBezTo>
                  <a:pt x="2254732" y="23093"/>
                  <a:pt x="2201866" y="33132"/>
                  <a:pt x="2069835" y="36576"/>
                </a:cubicBezTo>
                <a:cubicBezTo>
                  <a:pt x="1953201" y="11474"/>
                  <a:pt x="1680405" y="36303"/>
                  <a:pt x="1586656" y="36576"/>
                </a:cubicBezTo>
                <a:cubicBezTo>
                  <a:pt x="1462092" y="39775"/>
                  <a:pt x="1076952" y="40765"/>
                  <a:pt x="933711" y="36576"/>
                </a:cubicBezTo>
                <a:cubicBezTo>
                  <a:pt x="779893" y="81390"/>
                  <a:pt x="268917" y="38357"/>
                  <a:pt x="0" y="36576"/>
                </a:cubicBezTo>
                <a:cubicBezTo>
                  <a:pt x="-451" y="20298"/>
                  <a:pt x="1478" y="18086"/>
                  <a:pt x="0" y="0"/>
                </a:cubicBezTo>
                <a:close/>
              </a:path>
              <a:path w="8488283" h="36576" stroke="0" extrusionOk="0">
                <a:moveTo>
                  <a:pt x="0" y="0"/>
                </a:moveTo>
                <a:cubicBezTo>
                  <a:pt x="234736" y="-18041"/>
                  <a:pt x="254088" y="-11776"/>
                  <a:pt x="483179" y="0"/>
                </a:cubicBezTo>
                <a:cubicBezTo>
                  <a:pt x="711765" y="9227"/>
                  <a:pt x="706333" y="17562"/>
                  <a:pt x="881476" y="0"/>
                </a:cubicBezTo>
                <a:cubicBezTo>
                  <a:pt x="1082669" y="6128"/>
                  <a:pt x="1236353" y="-14978"/>
                  <a:pt x="1364655" y="0"/>
                </a:cubicBezTo>
                <a:cubicBezTo>
                  <a:pt x="1499504" y="55783"/>
                  <a:pt x="1869112" y="-38485"/>
                  <a:pt x="2017600" y="0"/>
                </a:cubicBezTo>
                <a:cubicBezTo>
                  <a:pt x="2159659" y="28597"/>
                  <a:pt x="2452755" y="-33331"/>
                  <a:pt x="2755427" y="0"/>
                </a:cubicBezTo>
                <a:cubicBezTo>
                  <a:pt x="3072900" y="-8992"/>
                  <a:pt x="3378455" y="-21266"/>
                  <a:pt x="3578138" y="0"/>
                </a:cubicBezTo>
                <a:cubicBezTo>
                  <a:pt x="3777669" y="-734"/>
                  <a:pt x="4001534" y="31656"/>
                  <a:pt x="4400848" y="0"/>
                </a:cubicBezTo>
                <a:cubicBezTo>
                  <a:pt x="4794994" y="11254"/>
                  <a:pt x="4847250" y="-2744"/>
                  <a:pt x="4968910" y="0"/>
                </a:cubicBezTo>
                <a:cubicBezTo>
                  <a:pt x="5088715" y="22432"/>
                  <a:pt x="5458576" y="-6010"/>
                  <a:pt x="5706738" y="0"/>
                </a:cubicBezTo>
                <a:cubicBezTo>
                  <a:pt x="5983290" y="19035"/>
                  <a:pt x="6126571" y="32384"/>
                  <a:pt x="6359683" y="0"/>
                </a:cubicBezTo>
                <a:cubicBezTo>
                  <a:pt x="6609428" y="-32798"/>
                  <a:pt x="6776928" y="-2309"/>
                  <a:pt x="6927745" y="0"/>
                </a:cubicBezTo>
                <a:cubicBezTo>
                  <a:pt x="7007544" y="14723"/>
                  <a:pt x="7376008" y="30961"/>
                  <a:pt x="7665572" y="0"/>
                </a:cubicBezTo>
                <a:cubicBezTo>
                  <a:pt x="7970454" y="21912"/>
                  <a:pt x="8071097" y="-36246"/>
                  <a:pt x="8488283" y="0"/>
                </a:cubicBezTo>
                <a:cubicBezTo>
                  <a:pt x="8486477" y="11475"/>
                  <a:pt x="8486191" y="22933"/>
                  <a:pt x="8488283" y="36576"/>
                </a:cubicBezTo>
                <a:cubicBezTo>
                  <a:pt x="8391449" y="39782"/>
                  <a:pt x="8181159" y="61269"/>
                  <a:pt x="8005104" y="36576"/>
                </a:cubicBezTo>
                <a:cubicBezTo>
                  <a:pt x="7755635" y="39818"/>
                  <a:pt x="7553818" y="-36369"/>
                  <a:pt x="7182393" y="36576"/>
                </a:cubicBezTo>
                <a:cubicBezTo>
                  <a:pt x="6763008" y="56368"/>
                  <a:pt x="6880999" y="19029"/>
                  <a:pt x="6699214" y="36576"/>
                </a:cubicBezTo>
                <a:cubicBezTo>
                  <a:pt x="6493691" y="53235"/>
                  <a:pt x="6142288" y="501"/>
                  <a:pt x="5961386" y="36576"/>
                </a:cubicBezTo>
                <a:cubicBezTo>
                  <a:pt x="5782133" y="25368"/>
                  <a:pt x="5684542" y="46991"/>
                  <a:pt x="5563090" y="36576"/>
                </a:cubicBezTo>
                <a:cubicBezTo>
                  <a:pt x="5453530" y="-14926"/>
                  <a:pt x="5201083" y="52249"/>
                  <a:pt x="4910145" y="36576"/>
                </a:cubicBezTo>
                <a:cubicBezTo>
                  <a:pt x="4614505" y="64309"/>
                  <a:pt x="4581100" y="43400"/>
                  <a:pt x="4426966" y="36576"/>
                </a:cubicBezTo>
                <a:cubicBezTo>
                  <a:pt x="4338372" y="20493"/>
                  <a:pt x="3996523" y="54683"/>
                  <a:pt x="3604256" y="36576"/>
                </a:cubicBezTo>
                <a:cubicBezTo>
                  <a:pt x="3229735" y="26254"/>
                  <a:pt x="3320994" y="45350"/>
                  <a:pt x="3205959" y="36576"/>
                </a:cubicBezTo>
                <a:cubicBezTo>
                  <a:pt x="3069361" y="33549"/>
                  <a:pt x="2782271" y="-1261"/>
                  <a:pt x="2553014" y="36576"/>
                </a:cubicBezTo>
                <a:cubicBezTo>
                  <a:pt x="2290329" y="56281"/>
                  <a:pt x="2310949" y="21939"/>
                  <a:pt x="2154718" y="36576"/>
                </a:cubicBezTo>
                <a:cubicBezTo>
                  <a:pt x="1979974" y="26485"/>
                  <a:pt x="1895726" y="22271"/>
                  <a:pt x="1671539" y="36576"/>
                </a:cubicBezTo>
                <a:cubicBezTo>
                  <a:pt x="1432588" y="47355"/>
                  <a:pt x="1229108" y="13604"/>
                  <a:pt x="933711" y="36576"/>
                </a:cubicBezTo>
                <a:cubicBezTo>
                  <a:pt x="674549" y="48873"/>
                  <a:pt x="305685" y="-1635"/>
                  <a:pt x="0" y="36576"/>
                </a:cubicBezTo>
                <a:cubicBezTo>
                  <a:pt x="1615" y="20953"/>
                  <a:pt x="-1950" y="10637"/>
                  <a:pt x="0" y="0"/>
                </a:cubicBezTo>
                <a:close/>
              </a:path>
              <a:path w="8488283" h="36576" fill="none" stroke="0" extrusionOk="0">
                <a:moveTo>
                  <a:pt x="0" y="0"/>
                </a:moveTo>
                <a:cubicBezTo>
                  <a:pt x="172134" y="32897"/>
                  <a:pt x="498220" y="-29673"/>
                  <a:pt x="737828" y="0"/>
                </a:cubicBezTo>
                <a:cubicBezTo>
                  <a:pt x="926697" y="12025"/>
                  <a:pt x="1221344" y="58564"/>
                  <a:pt x="1560538" y="0"/>
                </a:cubicBezTo>
                <a:cubicBezTo>
                  <a:pt x="1862839" y="-38016"/>
                  <a:pt x="1810221" y="-15364"/>
                  <a:pt x="1958835" y="0"/>
                </a:cubicBezTo>
                <a:cubicBezTo>
                  <a:pt x="2129914" y="40747"/>
                  <a:pt x="2309619" y="35854"/>
                  <a:pt x="2526897" y="0"/>
                </a:cubicBezTo>
                <a:cubicBezTo>
                  <a:pt x="2784064" y="-15132"/>
                  <a:pt x="2801277" y="-18070"/>
                  <a:pt x="2925193" y="0"/>
                </a:cubicBezTo>
                <a:cubicBezTo>
                  <a:pt x="3038950" y="-14594"/>
                  <a:pt x="3283168" y="28913"/>
                  <a:pt x="3578138" y="0"/>
                </a:cubicBezTo>
                <a:cubicBezTo>
                  <a:pt x="3874049" y="-4076"/>
                  <a:pt x="3955179" y="-32478"/>
                  <a:pt x="4146200" y="0"/>
                </a:cubicBezTo>
                <a:cubicBezTo>
                  <a:pt x="4298517" y="-5522"/>
                  <a:pt x="4704375" y="18783"/>
                  <a:pt x="4884027" y="0"/>
                </a:cubicBezTo>
                <a:cubicBezTo>
                  <a:pt x="5109343" y="-99049"/>
                  <a:pt x="5380872" y="21235"/>
                  <a:pt x="5706738" y="0"/>
                </a:cubicBezTo>
                <a:cubicBezTo>
                  <a:pt x="6021808" y="-35580"/>
                  <a:pt x="6228869" y="-11541"/>
                  <a:pt x="6359683" y="0"/>
                </a:cubicBezTo>
                <a:cubicBezTo>
                  <a:pt x="6552461" y="21251"/>
                  <a:pt x="6756648" y="-38778"/>
                  <a:pt x="7182393" y="0"/>
                </a:cubicBezTo>
                <a:cubicBezTo>
                  <a:pt x="7543744" y="18826"/>
                  <a:pt x="7567837" y="-8073"/>
                  <a:pt x="7835338" y="0"/>
                </a:cubicBezTo>
                <a:cubicBezTo>
                  <a:pt x="8071114" y="18951"/>
                  <a:pt x="8234702" y="28841"/>
                  <a:pt x="8488283" y="0"/>
                </a:cubicBezTo>
                <a:cubicBezTo>
                  <a:pt x="8489214" y="7284"/>
                  <a:pt x="8488922" y="26540"/>
                  <a:pt x="8488283" y="36576"/>
                </a:cubicBezTo>
                <a:cubicBezTo>
                  <a:pt x="8308890" y="38453"/>
                  <a:pt x="7976531" y="57986"/>
                  <a:pt x="7835338" y="36576"/>
                </a:cubicBezTo>
                <a:cubicBezTo>
                  <a:pt x="7692954" y="-27421"/>
                  <a:pt x="7543787" y="16141"/>
                  <a:pt x="7352159" y="36576"/>
                </a:cubicBezTo>
                <a:cubicBezTo>
                  <a:pt x="7144585" y="78179"/>
                  <a:pt x="7057805" y="24182"/>
                  <a:pt x="6953863" y="36576"/>
                </a:cubicBezTo>
                <a:cubicBezTo>
                  <a:pt x="6824292" y="42012"/>
                  <a:pt x="6555500" y="3332"/>
                  <a:pt x="6385801" y="36576"/>
                </a:cubicBezTo>
                <a:cubicBezTo>
                  <a:pt x="6201396" y="22695"/>
                  <a:pt x="5975956" y="29668"/>
                  <a:pt x="5732856" y="36576"/>
                </a:cubicBezTo>
                <a:cubicBezTo>
                  <a:pt x="5471251" y="6463"/>
                  <a:pt x="5418075" y="22933"/>
                  <a:pt x="5164794" y="36576"/>
                </a:cubicBezTo>
                <a:cubicBezTo>
                  <a:pt x="4908687" y="41997"/>
                  <a:pt x="4919631" y="20762"/>
                  <a:pt x="4681615" y="36576"/>
                </a:cubicBezTo>
                <a:cubicBezTo>
                  <a:pt x="4458537" y="34465"/>
                  <a:pt x="4073916" y="12510"/>
                  <a:pt x="3858904" y="36576"/>
                </a:cubicBezTo>
                <a:cubicBezTo>
                  <a:pt x="3647167" y="60850"/>
                  <a:pt x="3431779" y="29767"/>
                  <a:pt x="3205959" y="36576"/>
                </a:cubicBezTo>
                <a:cubicBezTo>
                  <a:pt x="2901467" y="78029"/>
                  <a:pt x="2687778" y="80208"/>
                  <a:pt x="2468132" y="36576"/>
                </a:cubicBezTo>
                <a:cubicBezTo>
                  <a:pt x="2251136" y="20126"/>
                  <a:pt x="2197458" y="46479"/>
                  <a:pt x="2069835" y="36576"/>
                </a:cubicBezTo>
                <a:cubicBezTo>
                  <a:pt x="1938898" y="36764"/>
                  <a:pt x="1700803" y="35806"/>
                  <a:pt x="1586656" y="36576"/>
                </a:cubicBezTo>
                <a:cubicBezTo>
                  <a:pt x="1494196" y="47597"/>
                  <a:pt x="1089838" y="32944"/>
                  <a:pt x="933711" y="36576"/>
                </a:cubicBezTo>
                <a:cubicBezTo>
                  <a:pt x="769932" y="73100"/>
                  <a:pt x="258694" y="63212"/>
                  <a:pt x="0" y="36576"/>
                </a:cubicBezTo>
                <a:cubicBezTo>
                  <a:pt x="-251" y="20887"/>
                  <a:pt x="1716" y="1690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488283"/>
                      <a:gd name="connsiteY0" fmla="*/ 0 h 36576"/>
                      <a:gd name="connsiteX1" fmla="*/ 737828 w 8488283"/>
                      <a:gd name="connsiteY1" fmla="*/ 0 h 36576"/>
                      <a:gd name="connsiteX2" fmla="*/ 1560538 w 8488283"/>
                      <a:gd name="connsiteY2" fmla="*/ 0 h 36576"/>
                      <a:gd name="connsiteX3" fmla="*/ 1958835 w 8488283"/>
                      <a:gd name="connsiteY3" fmla="*/ 0 h 36576"/>
                      <a:gd name="connsiteX4" fmla="*/ 2526897 w 8488283"/>
                      <a:gd name="connsiteY4" fmla="*/ 0 h 36576"/>
                      <a:gd name="connsiteX5" fmla="*/ 2925193 w 8488283"/>
                      <a:gd name="connsiteY5" fmla="*/ 0 h 36576"/>
                      <a:gd name="connsiteX6" fmla="*/ 3578138 w 8488283"/>
                      <a:gd name="connsiteY6" fmla="*/ 0 h 36576"/>
                      <a:gd name="connsiteX7" fmla="*/ 4146200 w 8488283"/>
                      <a:gd name="connsiteY7" fmla="*/ 0 h 36576"/>
                      <a:gd name="connsiteX8" fmla="*/ 4884027 w 8488283"/>
                      <a:gd name="connsiteY8" fmla="*/ 0 h 36576"/>
                      <a:gd name="connsiteX9" fmla="*/ 5706738 w 8488283"/>
                      <a:gd name="connsiteY9" fmla="*/ 0 h 36576"/>
                      <a:gd name="connsiteX10" fmla="*/ 6359683 w 8488283"/>
                      <a:gd name="connsiteY10" fmla="*/ 0 h 36576"/>
                      <a:gd name="connsiteX11" fmla="*/ 7182393 w 8488283"/>
                      <a:gd name="connsiteY11" fmla="*/ 0 h 36576"/>
                      <a:gd name="connsiteX12" fmla="*/ 7835338 w 8488283"/>
                      <a:gd name="connsiteY12" fmla="*/ 0 h 36576"/>
                      <a:gd name="connsiteX13" fmla="*/ 8488283 w 8488283"/>
                      <a:gd name="connsiteY13" fmla="*/ 0 h 36576"/>
                      <a:gd name="connsiteX14" fmla="*/ 8488283 w 8488283"/>
                      <a:gd name="connsiteY14" fmla="*/ 36576 h 36576"/>
                      <a:gd name="connsiteX15" fmla="*/ 7835338 w 8488283"/>
                      <a:gd name="connsiteY15" fmla="*/ 36576 h 36576"/>
                      <a:gd name="connsiteX16" fmla="*/ 7352159 w 8488283"/>
                      <a:gd name="connsiteY16" fmla="*/ 36576 h 36576"/>
                      <a:gd name="connsiteX17" fmla="*/ 6953863 w 8488283"/>
                      <a:gd name="connsiteY17" fmla="*/ 36576 h 36576"/>
                      <a:gd name="connsiteX18" fmla="*/ 6385801 w 8488283"/>
                      <a:gd name="connsiteY18" fmla="*/ 36576 h 36576"/>
                      <a:gd name="connsiteX19" fmla="*/ 5732856 w 8488283"/>
                      <a:gd name="connsiteY19" fmla="*/ 36576 h 36576"/>
                      <a:gd name="connsiteX20" fmla="*/ 5164794 w 8488283"/>
                      <a:gd name="connsiteY20" fmla="*/ 36576 h 36576"/>
                      <a:gd name="connsiteX21" fmla="*/ 4681615 w 8488283"/>
                      <a:gd name="connsiteY21" fmla="*/ 36576 h 36576"/>
                      <a:gd name="connsiteX22" fmla="*/ 3858904 w 8488283"/>
                      <a:gd name="connsiteY22" fmla="*/ 36576 h 36576"/>
                      <a:gd name="connsiteX23" fmla="*/ 3205959 w 8488283"/>
                      <a:gd name="connsiteY23" fmla="*/ 36576 h 36576"/>
                      <a:gd name="connsiteX24" fmla="*/ 2468132 w 8488283"/>
                      <a:gd name="connsiteY24" fmla="*/ 36576 h 36576"/>
                      <a:gd name="connsiteX25" fmla="*/ 2069835 w 8488283"/>
                      <a:gd name="connsiteY25" fmla="*/ 36576 h 36576"/>
                      <a:gd name="connsiteX26" fmla="*/ 1586656 w 8488283"/>
                      <a:gd name="connsiteY26" fmla="*/ 36576 h 36576"/>
                      <a:gd name="connsiteX27" fmla="*/ 933711 w 8488283"/>
                      <a:gd name="connsiteY27" fmla="*/ 36576 h 36576"/>
                      <a:gd name="connsiteX28" fmla="*/ 0 w 8488283"/>
                      <a:gd name="connsiteY28" fmla="*/ 36576 h 36576"/>
                      <a:gd name="connsiteX29" fmla="*/ 0 w 8488283"/>
                      <a:gd name="connsiteY29" fmla="*/ 0 h 36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8488283" h="36576" fill="none" extrusionOk="0">
                        <a:moveTo>
                          <a:pt x="0" y="0"/>
                        </a:moveTo>
                        <a:cubicBezTo>
                          <a:pt x="186877" y="26117"/>
                          <a:pt x="510788" y="-15157"/>
                          <a:pt x="737828" y="0"/>
                        </a:cubicBezTo>
                        <a:cubicBezTo>
                          <a:pt x="964868" y="15157"/>
                          <a:pt x="1262553" y="35768"/>
                          <a:pt x="1560538" y="0"/>
                        </a:cubicBezTo>
                        <a:cubicBezTo>
                          <a:pt x="1858523" y="-35768"/>
                          <a:pt x="1816004" y="-18334"/>
                          <a:pt x="1958835" y="0"/>
                        </a:cubicBezTo>
                        <a:cubicBezTo>
                          <a:pt x="2101666" y="18334"/>
                          <a:pt x="2272617" y="16565"/>
                          <a:pt x="2526897" y="0"/>
                        </a:cubicBezTo>
                        <a:cubicBezTo>
                          <a:pt x="2781177" y="-16565"/>
                          <a:pt x="2801591" y="-12946"/>
                          <a:pt x="2925193" y="0"/>
                        </a:cubicBezTo>
                        <a:cubicBezTo>
                          <a:pt x="3048795" y="12946"/>
                          <a:pt x="3295199" y="7343"/>
                          <a:pt x="3578138" y="0"/>
                        </a:cubicBezTo>
                        <a:cubicBezTo>
                          <a:pt x="3861078" y="-7343"/>
                          <a:pt x="3975218" y="-26405"/>
                          <a:pt x="4146200" y="0"/>
                        </a:cubicBezTo>
                        <a:cubicBezTo>
                          <a:pt x="4317182" y="26405"/>
                          <a:pt x="4699380" y="33065"/>
                          <a:pt x="4884027" y="0"/>
                        </a:cubicBezTo>
                        <a:cubicBezTo>
                          <a:pt x="5068674" y="-33065"/>
                          <a:pt x="5390793" y="29015"/>
                          <a:pt x="5706738" y="0"/>
                        </a:cubicBezTo>
                        <a:cubicBezTo>
                          <a:pt x="6022683" y="-29015"/>
                          <a:pt x="6197100" y="-2752"/>
                          <a:pt x="6359683" y="0"/>
                        </a:cubicBezTo>
                        <a:cubicBezTo>
                          <a:pt x="6522267" y="2752"/>
                          <a:pt x="6828805" y="-19005"/>
                          <a:pt x="7182393" y="0"/>
                        </a:cubicBezTo>
                        <a:cubicBezTo>
                          <a:pt x="7535981" y="19005"/>
                          <a:pt x="7569449" y="-10578"/>
                          <a:pt x="7835338" y="0"/>
                        </a:cubicBezTo>
                        <a:cubicBezTo>
                          <a:pt x="8101227" y="10578"/>
                          <a:pt x="8233094" y="24646"/>
                          <a:pt x="8488283" y="0"/>
                        </a:cubicBezTo>
                        <a:cubicBezTo>
                          <a:pt x="8488861" y="9299"/>
                          <a:pt x="8488883" y="26774"/>
                          <a:pt x="8488283" y="36576"/>
                        </a:cubicBezTo>
                        <a:cubicBezTo>
                          <a:pt x="8311577" y="44658"/>
                          <a:pt x="7974444" y="67578"/>
                          <a:pt x="7835338" y="36576"/>
                        </a:cubicBezTo>
                        <a:cubicBezTo>
                          <a:pt x="7696232" y="5574"/>
                          <a:pt x="7549851" y="14599"/>
                          <a:pt x="7352159" y="36576"/>
                        </a:cubicBezTo>
                        <a:cubicBezTo>
                          <a:pt x="7154467" y="58553"/>
                          <a:pt x="7064003" y="44524"/>
                          <a:pt x="6953863" y="36576"/>
                        </a:cubicBezTo>
                        <a:cubicBezTo>
                          <a:pt x="6843723" y="28628"/>
                          <a:pt x="6552870" y="11254"/>
                          <a:pt x="6385801" y="36576"/>
                        </a:cubicBezTo>
                        <a:cubicBezTo>
                          <a:pt x="6218732" y="61898"/>
                          <a:pt x="5992482" y="63242"/>
                          <a:pt x="5732856" y="36576"/>
                        </a:cubicBezTo>
                        <a:cubicBezTo>
                          <a:pt x="5473231" y="9910"/>
                          <a:pt x="5424049" y="29596"/>
                          <a:pt x="5164794" y="36576"/>
                        </a:cubicBezTo>
                        <a:cubicBezTo>
                          <a:pt x="4905539" y="43556"/>
                          <a:pt x="4919566" y="21364"/>
                          <a:pt x="4681615" y="36576"/>
                        </a:cubicBezTo>
                        <a:cubicBezTo>
                          <a:pt x="4443664" y="51788"/>
                          <a:pt x="4071821" y="7699"/>
                          <a:pt x="3858904" y="36576"/>
                        </a:cubicBezTo>
                        <a:cubicBezTo>
                          <a:pt x="3645987" y="65453"/>
                          <a:pt x="3467322" y="22851"/>
                          <a:pt x="3205959" y="36576"/>
                        </a:cubicBezTo>
                        <a:cubicBezTo>
                          <a:pt x="2944597" y="50301"/>
                          <a:pt x="2682856" y="50971"/>
                          <a:pt x="2468132" y="36576"/>
                        </a:cubicBezTo>
                        <a:cubicBezTo>
                          <a:pt x="2253408" y="22181"/>
                          <a:pt x="2195883" y="47065"/>
                          <a:pt x="2069835" y="36576"/>
                        </a:cubicBezTo>
                        <a:cubicBezTo>
                          <a:pt x="1943787" y="26087"/>
                          <a:pt x="1684121" y="26905"/>
                          <a:pt x="1586656" y="36576"/>
                        </a:cubicBezTo>
                        <a:cubicBezTo>
                          <a:pt x="1489191" y="46247"/>
                          <a:pt x="1074805" y="20748"/>
                          <a:pt x="933711" y="36576"/>
                        </a:cubicBezTo>
                        <a:cubicBezTo>
                          <a:pt x="792618" y="52404"/>
                          <a:pt x="220519" y="32884"/>
                          <a:pt x="0" y="36576"/>
                        </a:cubicBezTo>
                        <a:cubicBezTo>
                          <a:pt x="-516" y="20544"/>
                          <a:pt x="1802" y="17140"/>
                          <a:pt x="0" y="0"/>
                        </a:cubicBezTo>
                        <a:close/>
                      </a:path>
                      <a:path w="8488283" h="36576" stroke="0" extrusionOk="0">
                        <a:moveTo>
                          <a:pt x="0" y="0"/>
                        </a:moveTo>
                        <a:cubicBezTo>
                          <a:pt x="234019" y="-19308"/>
                          <a:pt x="254781" y="-8240"/>
                          <a:pt x="483179" y="0"/>
                        </a:cubicBezTo>
                        <a:cubicBezTo>
                          <a:pt x="711577" y="8240"/>
                          <a:pt x="706556" y="15768"/>
                          <a:pt x="881476" y="0"/>
                        </a:cubicBezTo>
                        <a:cubicBezTo>
                          <a:pt x="1056396" y="-15768"/>
                          <a:pt x="1211950" y="-23633"/>
                          <a:pt x="1364655" y="0"/>
                        </a:cubicBezTo>
                        <a:cubicBezTo>
                          <a:pt x="1517360" y="23633"/>
                          <a:pt x="1865380" y="-17690"/>
                          <a:pt x="2017600" y="0"/>
                        </a:cubicBezTo>
                        <a:cubicBezTo>
                          <a:pt x="2169821" y="17690"/>
                          <a:pt x="2459231" y="21874"/>
                          <a:pt x="2755427" y="0"/>
                        </a:cubicBezTo>
                        <a:cubicBezTo>
                          <a:pt x="3051623" y="-21874"/>
                          <a:pt x="3395037" y="-13989"/>
                          <a:pt x="3578138" y="0"/>
                        </a:cubicBezTo>
                        <a:cubicBezTo>
                          <a:pt x="3761239" y="13989"/>
                          <a:pt x="4004542" y="-13894"/>
                          <a:pt x="4400848" y="0"/>
                        </a:cubicBezTo>
                        <a:cubicBezTo>
                          <a:pt x="4797154" y="13894"/>
                          <a:pt x="4844597" y="-4599"/>
                          <a:pt x="4968910" y="0"/>
                        </a:cubicBezTo>
                        <a:cubicBezTo>
                          <a:pt x="5093223" y="4599"/>
                          <a:pt x="5437522" y="-34560"/>
                          <a:pt x="5706738" y="0"/>
                        </a:cubicBezTo>
                        <a:cubicBezTo>
                          <a:pt x="5975954" y="34560"/>
                          <a:pt x="6116508" y="27074"/>
                          <a:pt x="6359683" y="0"/>
                        </a:cubicBezTo>
                        <a:cubicBezTo>
                          <a:pt x="6602859" y="-27074"/>
                          <a:pt x="6780019" y="-7317"/>
                          <a:pt x="6927745" y="0"/>
                        </a:cubicBezTo>
                        <a:cubicBezTo>
                          <a:pt x="7075471" y="7317"/>
                          <a:pt x="7370219" y="-25847"/>
                          <a:pt x="7665572" y="0"/>
                        </a:cubicBezTo>
                        <a:cubicBezTo>
                          <a:pt x="7960925" y="25847"/>
                          <a:pt x="8086388" y="-34860"/>
                          <a:pt x="8488283" y="0"/>
                        </a:cubicBezTo>
                        <a:cubicBezTo>
                          <a:pt x="8488059" y="11559"/>
                          <a:pt x="8487675" y="21146"/>
                          <a:pt x="8488283" y="36576"/>
                        </a:cubicBezTo>
                        <a:cubicBezTo>
                          <a:pt x="8362771" y="47260"/>
                          <a:pt x="8202988" y="38220"/>
                          <a:pt x="8005104" y="36576"/>
                        </a:cubicBezTo>
                        <a:cubicBezTo>
                          <a:pt x="7807220" y="34932"/>
                          <a:pt x="7585147" y="1647"/>
                          <a:pt x="7182393" y="36576"/>
                        </a:cubicBezTo>
                        <a:cubicBezTo>
                          <a:pt x="6779639" y="71505"/>
                          <a:pt x="6904981" y="29188"/>
                          <a:pt x="6699214" y="36576"/>
                        </a:cubicBezTo>
                        <a:cubicBezTo>
                          <a:pt x="6493447" y="43964"/>
                          <a:pt x="6133085" y="33948"/>
                          <a:pt x="5961386" y="36576"/>
                        </a:cubicBezTo>
                        <a:cubicBezTo>
                          <a:pt x="5789687" y="39204"/>
                          <a:pt x="5693958" y="52404"/>
                          <a:pt x="5563090" y="36576"/>
                        </a:cubicBezTo>
                        <a:cubicBezTo>
                          <a:pt x="5432222" y="20748"/>
                          <a:pt x="5207290" y="4168"/>
                          <a:pt x="4910145" y="36576"/>
                        </a:cubicBezTo>
                        <a:cubicBezTo>
                          <a:pt x="4613000" y="68984"/>
                          <a:pt x="4578581" y="41115"/>
                          <a:pt x="4426966" y="36576"/>
                        </a:cubicBezTo>
                        <a:cubicBezTo>
                          <a:pt x="4275351" y="32037"/>
                          <a:pt x="3984516" y="40578"/>
                          <a:pt x="3604256" y="36576"/>
                        </a:cubicBezTo>
                        <a:cubicBezTo>
                          <a:pt x="3223996" y="32575"/>
                          <a:pt x="3348167" y="56482"/>
                          <a:pt x="3205959" y="36576"/>
                        </a:cubicBezTo>
                        <a:cubicBezTo>
                          <a:pt x="3063751" y="16670"/>
                          <a:pt x="2817673" y="17084"/>
                          <a:pt x="2553014" y="36576"/>
                        </a:cubicBezTo>
                        <a:cubicBezTo>
                          <a:pt x="2288355" y="56068"/>
                          <a:pt x="2312326" y="28679"/>
                          <a:pt x="2154718" y="36576"/>
                        </a:cubicBezTo>
                        <a:cubicBezTo>
                          <a:pt x="1997110" y="44473"/>
                          <a:pt x="1886520" y="18225"/>
                          <a:pt x="1671539" y="36576"/>
                        </a:cubicBezTo>
                        <a:cubicBezTo>
                          <a:pt x="1456558" y="54927"/>
                          <a:pt x="1217566" y="32129"/>
                          <a:pt x="933711" y="36576"/>
                        </a:cubicBezTo>
                        <a:cubicBezTo>
                          <a:pt x="649856" y="41023"/>
                          <a:pt x="300535" y="37514"/>
                          <a:pt x="0" y="36576"/>
                        </a:cubicBezTo>
                        <a:cubicBezTo>
                          <a:pt x="-299" y="20797"/>
                          <a:pt x="-1602" y="1003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596903" y="5413248"/>
            <a:ext cx="12503848" cy="696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400" b="1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400" b="1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8000" b="1"/>
              <a:t>What would you accomplish if you said no more often to the internet, social media and your phone?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D6CC74-E9A5-4A3E-8130-B3BC96DB2C6E}"/>
              </a:ext>
            </a:extLst>
          </p:cNvPr>
          <p:cNvSpPr txBox="1"/>
          <p:nvPr/>
        </p:nvSpPr>
        <p:spPr>
          <a:xfrm>
            <a:off x="10865224" y="1721224"/>
            <a:ext cx="5150705" cy="168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1500" b="1"/>
              <a:t>Internet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5B910-3E31-4EB3-98BF-97D72FB0E709}"/>
              </a:ext>
            </a:extLst>
          </p:cNvPr>
          <p:cNvSpPr txBox="1"/>
          <p:nvPr/>
        </p:nvSpPr>
        <p:spPr>
          <a:xfrm>
            <a:off x="8745044" y="12881847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Photo by </a:t>
            </a:r>
            <a:r>
              <a:rPr lang="en-US" sz="1200">
                <a:hlinkClick r:id="rId4"/>
              </a:rPr>
              <a:t>Christopher Ott</a:t>
            </a:r>
            <a:r>
              <a:rPr lang="en-US" sz="1200"/>
              <a:t> on </a:t>
            </a:r>
            <a:r>
              <a:rPr lang="en-US" sz="1200" err="1">
                <a:hlinkClick r:id="rId5"/>
              </a:rPr>
              <a:t>Unsplash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326812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673468" y="2811751"/>
            <a:ext cx="9266720" cy="982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Clutter Affects your life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73468" y="4673065"/>
            <a:ext cx="9266720" cy="2018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Clutter and stuff can lead to weight issues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73468" y="6860951"/>
            <a:ext cx="92667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You cannot relax if you are dealing with moving/cleaning your stuff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59630" y="10187558"/>
            <a:ext cx="9266720" cy="982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Clutter is stressful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385212" y="4664739"/>
            <a:ext cx="10178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Overconsumption is killing the Earth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85212" y="5922930"/>
            <a:ext cx="1062558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We can still be miserable after buying stuff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9630" y="766742"/>
            <a:ext cx="18361117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Stuff is Part of 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85212" y="3297167"/>
            <a:ext cx="9266720" cy="982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Not all clutter is physical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85212" y="8430611"/>
            <a:ext cx="101789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We go into debt to buy stuff we don’t need</a:t>
            </a:r>
          </a:p>
        </p:txBody>
      </p:sp>
      <p:sp>
        <p:nvSpPr>
          <p:cNvPr id="2" name="Rectangle 1"/>
          <p:cNvSpPr/>
          <p:nvPr/>
        </p:nvSpPr>
        <p:spPr>
          <a:xfrm>
            <a:off x="7906872" y="11437423"/>
            <a:ext cx="15948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>
                <a:latin typeface="Arial-BoldMT"/>
              </a:rPr>
              <a:t>“The less we let in, the less we have to let go.” —Joshua Fields Millburn</a:t>
            </a:r>
            <a:endParaRPr lang="en-US" sz="4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BEACC4-4CEC-4682-BD28-0652FC0F015C}"/>
              </a:ext>
            </a:extLst>
          </p:cNvPr>
          <p:cNvSpPr txBox="1"/>
          <p:nvPr/>
        </p:nvSpPr>
        <p:spPr>
          <a:xfrm>
            <a:off x="14469035" y="13175600"/>
            <a:ext cx="91590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effectLst/>
                <a:latin typeface="Times New Roman" panose="02020603050405020304" pitchFamily="18" charset="0"/>
              </a:rPr>
              <a:t>Millburn, J. F. (2019, October 27). </a:t>
            </a:r>
            <a:r>
              <a:rPr lang="en-US" sz="1200" i="1">
                <a:effectLst/>
                <a:latin typeface="Times New Roman" panose="02020603050405020304" pitchFamily="18" charset="0"/>
              </a:rPr>
              <a:t>The Minimalists on Twitter</a:t>
            </a:r>
            <a:r>
              <a:rPr lang="en-US" sz="1200">
                <a:effectLst/>
                <a:latin typeface="Times New Roman" panose="02020603050405020304" pitchFamily="18" charset="0"/>
              </a:rPr>
              <a:t>. Twitter. https://twitter.com/theminimalists/status/1188485768542670848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3483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7" grpId="0"/>
      <p:bldP spid="18" grpId="0"/>
      <p:bldP spid="19" grpId="0"/>
      <p:bldP spid="20" grpId="0"/>
      <p:bldP spid="10" grpId="0"/>
      <p:bldP spid="12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41294" y="244228"/>
            <a:ext cx="2403975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Some Solutions for Physical Stuff </a:t>
            </a:r>
          </a:p>
        </p:txBody>
      </p:sp>
      <p:sp>
        <p:nvSpPr>
          <p:cNvPr id="2" name="Rectangle 1"/>
          <p:cNvSpPr/>
          <p:nvPr/>
        </p:nvSpPr>
        <p:spPr>
          <a:xfrm>
            <a:off x="941294" y="2551846"/>
            <a:ext cx="22886893" cy="11418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rgbClr val="000000"/>
                </a:solidFill>
                <a:latin typeface="Montserrat"/>
              </a:rPr>
              <a:t>90/90 Rule </a:t>
            </a:r>
            <a:r>
              <a:rPr lang="en-US" sz="4400" dirty="0">
                <a:solidFill>
                  <a:srgbClr val="000000"/>
                </a:solidFill>
                <a:latin typeface="Montserrat"/>
              </a:rPr>
              <a:t>Look at a possession. Pick something. </a:t>
            </a:r>
          </a:p>
          <a:p>
            <a:r>
              <a:rPr lang="en-US" sz="4400" dirty="0">
                <a:solidFill>
                  <a:srgbClr val="000000"/>
                </a:solidFill>
                <a:latin typeface="Montserrat"/>
              </a:rPr>
              <a:t>Anything. Have you used that item in the last 90 days? If you haven’t, will you use it in the next 90? If not, then it’s okay </a:t>
            </a:r>
            <a:r>
              <a:rPr lang="en-US" sz="4400" dirty="0">
                <a:latin typeface="Montserrat"/>
              </a:rPr>
              <a:t>to let go </a:t>
            </a:r>
            <a:r>
              <a:rPr lang="en-US" sz="4400" dirty="0">
                <a:solidFill>
                  <a:srgbClr val="000000"/>
                </a:solidFill>
                <a:latin typeface="Montserrat"/>
              </a:rPr>
              <a:t>. </a:t>
            </a:r>
            <a:r>
              <a:rPr lang="en-US" sz="2200" dirty="0">
                <a:solidFill>
                  <a:srgbClr val="000000"/>
                </a:solidFill>
                <a:latin typeface="Montserrat"/>
              </a:rPr>
              <a:t>https://www.theminimalists.com/ninety/</a:t>
            </a:r>
          </a:p>
          <a:p>
            <a:endParaRPr lang="en-US" sz="2000" dirty="0">
              <a:solidFill>
                <a:srgbClr val="000000"/>
              </a:solidFill>
              <a:latin typeface="Montserrat"/>
            </a:endParaRPr>
          </a:p>
          <a:p>
            <a:r>
              <a:rPr lang="en-US" sz="6600" b="1" dirty="0">
                <a:solidFill>
                  <a:srgbClr val="000000"/>
                </a:solidFill>
                <a:latin typeface="Montserrat"/>
              </a:rPr>
              <a:t>20/20 Rule - </a:t>
            </a:r>
            <a:r>
              <a:rPr lang="en-US" sz="4400" dirty="0">
                <a:solidFill>
                  <a:srgbClr val="000000"/>
                </a:solidFill>
                <a:latin typeface="Montserrat"/>
              </a:rPr>
              <a:t>Anything we get rid of that we truly need, we can replace for less than $20 in less than 20 minutes from our current location. </a:t>
            </a:r>
            <a:r>
              <a:rPr lang="en-US" sz="2200" dirty="0">
                <a:solidFill>
                  <a:srgbClr val="000000"/>
                </a:solidFill>
                <a:latin typeface="Montserrat"/>
              </a:rPr>
              <a:t>https://www.theminimalists.com/jic/</a:t>
            </a:r>
          </a:p>
          <a:p>
            <a:endParaRPr lang="en-US" sz="1800" dirty="0">
              <a:solidFill>
                <a:srgbClr val="000000"/>
              </a:solidFill>
              <a:latin typeface="Montserrat"/>
            </a:endParaRPr>
          </a:p>
          <a:p>
            <a:r>
              <a:rPr lang="en-US" sz="6600" b="1" dirty="0">
                <a:solidFill>
                  <a:srgbClr val="000000"/>
                </a:solidFill>
                <a:latin typeface="Montserrat"/>
              </a:rPr>
              <a:t>Scanning Party- </a:t>
            </a:r>
            <a:r>
              <a:rPr lang="en-US" sz="4400" dirty="0">
                <a:solidFill>
                  <a:srgbClr val="000000"/>
                </a:solidFill>
                <a:latin typeface="Montserrat"/>
              </a:rPr>
              <a:t>Scan your photos and documents. </a:t>
            </a:r>
            <a:r>
              <a:rPr lang="en-US" sz="2200" dirty="0">
                <a:solidFill>
                  <a:srgbClr val="000000"/>
                </a:solidFill>
                <a:latin typeface="Montserrat"/>
              </a:rPr>
              <a:t>https://www.theminimalists.com/scanning/</a:t>
            </a:r>
          </a:p>
          <a:p>
            <a:endParaRPr lang="en-US" sz="1600" dirty="0">
              <a:solidFill>
                <a:srgbClr val="000000"/>
              </a:solidFill>
              <a:latin typeface="Montserrat"/>
            </a:endParaRPr>
          </a:p>
          <a:p>
            <a:r>
              <a:rPr lang="en-US" sz="6600" b="1" dirty="0">
                <a:solidFill>
                  <a:srgbClr val="000000"/>
                </a:solidFill>
                <a:latin typeface="Montserrat"/>
              </a:rPr>
              <a:t>Packing Party- </a:t>
            </a:r>
            <a:r>
              <a:rPr lang="en-US" sz="4400" dirty="0">
                <a:solidFill>
                  <a:srgbClr val="000000"/>
                </a:solidFill>
                <a:latin typeface="Montserrat"/>
              </a:rPr>
              <a:t>Pack all your stuff up like you are moving. Only take out what you need. You likely will not miss the rest. </a:t>
            </a:r>
            <a:r>
              <a:rPr lang="en-US" sz="2200" dirty="0">
                <a:solidFill>
                  <a:srgbClr val="000000"/>
                </a:solidFill>
                <a:latin typeface="Montserrat"/>
              </a:rPr>
              <a:t>https://www.theminimalists.com/packing/</a:t>
            </a:r>
          </a:p>
          <a:p>
            <a:endParaRPr lang="en-US" sz="2000" b="1" dirty="0">
              <a:solidFill>
                <a:srgbClr val="000000"/>
              </a:solidFill>
              <a:latin typeface="Montserrat"/>
            </a:endParaRPr>
          </a:p>
          <a:p>
            <a:r>
              <a:rPr lang="en-US" sz="6600" b="1" dirty="0">
                <a:solidFill>
                  <a:srgbClr val="000000"/>
                </a:solidFill>
                <a:latin typeface="Montserrat"/>
              </a:rPr>
              <a:t>30 Day Challenge Game – </a:t>
            </a:r>
            <a:r>
              <a:rPr lang="en-US" sz="4400" dirty="0">
                <a:solidFill>
                  <a:srgbClr val="000000"/>
                </a:solidFill>
                <a:latin typeface="Montserrat"/>
              </a:rPr>
              <a:t>Get rid of 1 item 1</a:t>
            </a:r>
            <a:r>
              <a:rPr lang="en-US" sz="4400" baseline="30000" dirty="0">
                <a:solidFill>
                  <a:srgbClr val="000000"/>
                </a:solidFill>
                <a:latin typeface="Montserrat"/>
              </a:rPr>
              <a:t>st</a:t>
            </a:r>
            <a:r>
              <a:rPr lang="en-US" sz="4400" dirty="0">
                <a:solidFill>
                  <a:srgbClr val="000000"/>
                </a:solidFill>
                <a:latin typeface="Montserrat"/>
              </a:rPr>
              <a:t> day of the month, 2 items 2</a:t>
            </a:r>
            <a:r>
              <a:rPr lang="en-US" sz="4400" baseline="30000" dirty="0">
                <a:solidFill>
                  <a:srgbClr val="000000"/>
                </a:solidFill>
                <a:latin typeface="Montserrat"/>
              </a:rPr>
              <a:t>nd</a:t>
            </a:r>
            <a:r>
              <a:rPr lang="en-US" sz="4400" dirty="0">
                <a:solidFill>
                  <a:srgbClr val="000000"/>
                </a:solidFill>
                <a:latin typeface="Montserrat"/>
              </a:rPr>
              <a:t> day… </a:t>
            </a:r>
            <a:r>
              <a:rPr lang="en-US" sz="2200" dirty="0">
                <a:solidFill>
                  <a:srgbClr val="000000"/>
                </a:solidFill>
                <a:latin typeface="Montserrat"/>
              </a:rPr>
              <a:t>https://www.theminimalists.com/game/</a:t>
            </a:r>
            <a:endParaRPr lang="en-US" sz="2200" b="1" dirty="0">
              <a:solidFill>
                <a:srgbClr val="000000"/>
              </a:solidFill>
              <a:latin typeface="Montserrat"/>
            </a:endParaRPr>
          </a:p>
          <a:p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r>
              <a:rPr lang="en-US" sz="6600" b="1" dirty="0">
                <a:solidFill>
                  <a:srgbClr val="000000"/>
                </a:solidFill>
                <a:latin typeface="Montserrat"/>
              </a:rPr>
              <a:t>Project 333 </a:t>
            </a:r>
            <a:r>
              <a:rPr lang="en-US" sz="4400" dirty="0">
                <a:solidFill>
                  <a:srgbClr val="000000"/>
                </a:solidFill>
                <a:latin typeface="Montserrat"/>
              </a:rPr>
              <a:t>- Only having 33 items of clothes for 3 months. </a:t>
            </a:r>
            <a:r>
              <a:rPr lang="en-US" sz="2200" dirty="0">
                <a:solidFill>
                  <a:srgbClr val="000000"/>
                </a:solidFill>
                <a:latin typeface="Montserrat"/>
              </a:rPr>
              <a:t>https://bemorewithless.com/project-333/</a:t>
            </a:r>
          </a:p>
          <a:p>
            <a:endParaRPr lang="en-US" sz="44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61610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59630" y="766742"/>
            <a:ext cx="7943200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Action Plan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565" y="3200400"/>
            <a:ext cx="23559247" cy="816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">
              <a:lnSpc>
                <a:spcPct val="100000"/>
              </a:lnSpc>
              <a:tabLst>
                <a:tab pos="398145" algn="l"/>
                <a:tab pos="398780" algn="l"/>
              </a:tabLst>
            </a:pPr>
            <a:r>
              <a:rPr lang="en-US" sz="5400" b="1">
                <a:latin typeface="Montserrat"/>
              </a:rPr>
              <a:t>Alanson and White, (2017) advocate for creating an action plan:</a:t>
            </a:r>
            <a:endParaRPr lang="en-US" sz="5400" spc="-5">
              <a:latin typeface="Montserrat"/>
              <a:cs typeface="Cambria"/>
            </a:endParaRPr>
          </a:p>
          <a:p>
            <a:pPr marL="398145" indent="-358140">
              <a:lnSpc>
                <a:spcPct val="100000"/>
              </a:lnSpc>
              <a:buFont typeface="Book Antiqua"/>
              <a:buAutoNum type="arabicPeriod"/>
              <a:tabLst>
                <a:tab pos="398145" algn="l"/>
                <a:tab pos="398780" algn="l"/>
              </a:tabLst>
            </a:pPr>
            <a:endParaRPr lang="en-US" sz="5400" spc="-5">
              <a:latin typeface="Montserrat"/>
              <a:cs typeface="Cambria"/>
            </a:endParaRPr>
          </a:p>
          <a:p>
            <a:pPr marL="398145" indent="-358140">
              <a:lnSpc>
                <a:spcPct val="100000"/>
              </a:lnSpc>
              <a:buFont typeface="Book Antiqua"/>
              <a:buAutoNum type="arabicPeriod"/>
              <a:tabLst>
                <a:tab pos="398145" algn="l"/>
                <a:tab pos="398780" algn="l"/>
              </a:tabLst>
            </a:pPr>
            <a:r>
              <a:rPr lang="en-US" sz="5400" spc="-5">
                <a:latin typeface="Montserrat"/>
                <a:cs typeface="Cambria"/>
              </a:rPr>
              <a:t>What is one goal you have to </a:t>
            </a:r>
            <a:r>
              <a:rPr lang="en-US" sz="5400" b="1" spc="-5">
                <a:latin typeface="Montserrat"/>
                <a:cs typeface="Cambria"/>
              </a:rPr>
              <a:t>practice minimalism and/or</a:t>
            </a:r>
            <a:r>
              <a:rPr lang="en-US" sz="5400" b="1" spc="120">
                <a:latin typeface="Montserrat"/>
                <a:cs typeface="Cambria"/>
              </a:rPr>
              <a:t> </a:t>
            </a:r>
            <a:r>
              <a:rPr lang="en-US" sz="5400" b="1">
                <a:latin typeface="Montserrat"/>
                <a:cs typeface="Cambria"/>
              </a:rPr>
              <a:t>essentialism</a:t>
            </a:r>
            <a:r>
              <a:rPr lang="en-US" sz="5400">
                <a:latin typeface="Montserrat"/>
                <a:cs typeface="Cambria"/>
              </a:rPr>
              <a:t>?</a:t>
            </a:r>
          </a:p>
          <a:p>
            <a:pPr marL="398145" indent="-384175">
              <a:lnSpc>
                <a:spcPct val="100000"/>
              </a:lnSpc>
              <a:spcBef>
                <a:spcPts val="315"/>
              </a:spcBef>
              <a:buFont typeface="Book Antiqua"/>
              <a:buAutoNum type="arabicPeriod"/>
              <a:tabLst>
                <a:tab pos="398145" algn="l"/>
                <a:tab pos="398780" algn="l"/>
              </a:tabLst>
            </a:pPr>
            <a:r>
              <a:rPr lang="en-US" sz="5400" spc="-5">
                <a:latin typeface="Montserrat"/>
                <a:cs typeface="Cambria"/>
              </a:rPr>
              <a:t>Who can help you achieve this goal and/or </a:t>
            </a:r>
            <a:r>
              <a:rPr lang="en-US" sz="5400" b="1" spc="-5">
                <a:latin typeface="Montserrat"/>
                <a:cs typeface="Cambria"/>
              </a:rPr>
              <a:t>hold you</a:t>
            </a:r>
            <a:r>
              <a:rPr lang="en-US" sz="5400" b="1" spc="100">
                <a:latin typeface="Montserrat"/>
                <a:cs typeface="Cambria"/>
              </a:rPr>
              <a:t> </a:t>
            </a:r>
            <a:r>
              <a:rPr lang="en-US" sz="5400" b="1">
                <a:latin typeface="Montserrat"/>
                <a:cs typeface="Cambria"/>
              </a:rPr>
              <a:t>accountable</a:t>
            </a:r>
            <a:r>
              <a:rPr lang="en-US" sz="5400">
                <a:latin typeface="Montserrat"/>
                <a:cs typeface="Cambria"/>
              </a:rPr>
              <a:t>?</a:t>
            </a:r>
          </a:p>
          <a:p>
            <a:pPr marL="398145" indent="-375920">
              <a:lnSpc>
                <a:spcPct val="100000"/>
              </a:lnSpc>
              <a:spcBef>
                <a:spcPts val="315"/>
              </a:spcBef>
              <a:buFont typeface="Book Antiqua"/>
              <a:buAutoNum type="arabicPeriod"/>
              <a:tabLst>
                <a:tab pos="398145" algn="l"/>
                <a:tab pos="398780" algn="l"/>
              </a:tabLst>
            </a:pPr>
            <a:r>
              <a:rPr lang="en-US" sz="5400" spc="-5">
                <a:latin typeface="Montserrat"/>
                <a:cs typeface="Cambria"/>
              </a:rPr>
              <a:t>What is one commitment that </a:t>
            </a:r>
            <a:r>
              <a:rPr lang="en-US" sz="5400" b="1" spc="-5">
                <a:latin typeface="Montserrat"/>
                <a:cs typeface="Cambria"/>
              </a:rPr>
              <a:t>doesn’t add</a:t>
            </a:r>
            <a:r>
              <a:rPr lang="en-US" sz="5400" b="1" spc="60">
                <a:latin typeface="Montserrat"/>
                <a:cs typeface="Cambria"/>
              </a:rPr>
              <a:t> </a:t>
            </a:r>
            <a:r>
              <a:rPr lang="en-US" sz="5400" b="1">
                <a:latin typeface="Montserrat"/>
                <a:cs typeface="Cambria"/>
              </a:rPr>
              <a:t>value</a:t>
            </a:r>
            <a:r>
              <a:rPr lang="en-US" sz="5400">
                <a:latin typeface="Montserrat"/>
                <a:cs typeface="Cambria"/>
              </a:rPr>
              <a:t>?</a:t>
            </a:r>
          </a:p>
          <a:p>
            <a:pPr marL="398145" marR="4278630" indent="-385445">
              <a:lnSpc>
                <a:spcPct val="114599"/>
              </a:lnSpc>
              <a:buFont typeface="Book Antiqua"/>
              <a:buAutoNum type="arabicPeriod"/>
              <a:tabLst>
                <a:tab pos="398145" algn="l"/>
                <a:tab pos="398780" algn="l"/>
              </a:tabLst>
            </a:pPr>
            <a:r>
              <a:rPr lang="en-US" sz="5400" spc="-5">
                <a:latin typeface="Montserrat"/>
                <a:cs typeface="Cambria"/>
              </a:rPr>
              <a:t>Identify </a:t>
            </a:r>
            <a:r>
              <a:rPr lang="en-US" sz="5400" b="1" spc="-5">
                <a:latin typeface="Montserrat"/>
                <a:cs typeface="Cambria"/>
              </a:rPr>
              <a:t>strategies </a:t>
            </a:r>
            <a:r>
              <a:rPr lang="en-US" sz="5400" spc="-5">
                <a:latin typeface="Montserrat"/>
                <a:cs typeface="Cambria"/>
              </a:rPr>
              <a:t>to help you  get</a:t>
            </a:r>
            <a:r>
              <a:rPr lang="en-US" sz="5400" spc="-65">
                <a:latin typeface="Montserrat"/>
                <a:cs typeface="Cambria"/>
              </a:rPr>
              <a:t> </a:t>
            </a:r>
            <a:r>
              <a:rPr lang="en-US" sz="5400" spc="-5">
                <a:latin typeface="Montserrat"/>
                <a:cs typeface="Cambria"/>
              </a:rPr>
              <a:t>started:</a:t>
            </a:r>
            <a:endParaRPr lang="en-US" sz="5400">
              <a:latin typeface="Montserrat"/>
              <a:cs typeface="Cambria"/>
            </a:endParaRPr>
          </a:p>
          <a:p>
            <a:pPr marL="855344" lvl="1" indent="-403860">
              <a:lnSpc>
                <a:spcPct val="100000"/>
              </a:lnSpc>
              <a:spcBef>
                <a:spcPts val="315"/>
              </a:spcBef>
              <a:buFont typeface="Cambria"/>
              <a:buAutoNum type="alphaLcPeriod"/>
              <a:tabLst>
                <a:tab pos="855344" algn="l"/>
                <a:tab pos="855980" algn="l"/>
              </a:tabLst>
            </a:pPr>
            <a:r>
              <a:rPr lang="en-US" sz="5400" b="1">
                <a:latin typeface="Montserrat"/>
                <a:cs typeface="Times New Roman"/>
              </a:rPr>
              <a:t>… </a:t>
            </a:r>
            <a:r>
              <a:rPr lang="en-US" sz="5400" b="1" spc="-5">
                <a:latin typeface="Montserrat"/>
                <a:cs typeface="Cambria"/>
              </a:rPr>
              <a:t>this</a:t>
            </a:r>
            <a:r>
              <a:rPr lang="en-US" sz="5400" b="1" spc="-125">
                <a:latin typeface="Montserrat"/>
                <a:cs typeface="Cambria"/>
              </a:rPr>
              <a:t> </a:t>
            </a:r>
            <a:r>
              <a:rPr lang="en-US" sz="5400" b="1" spc="-5">
                <a:latin typeface="Montserrat"/>
                <a:cs typeface="Cambria"/>
              </a:rPr>
              <a:t>week</a:t>
            </a:r>
            <a:endParaRPr lang="en-US" sz="5400">
              <a:latin typeface="Montserrat"/>
              <a:cs typeface="Cambria"/>
            </a:endParaRPr>
          </a:p>
          <a:p>
            <a:pPr marL="855344" lvl="1" indent="-416559">
              <a:lnSpc>
                <a:spcPct val="100000"/>
              </a:lnSpc>
              <a:spcBef>
                <a:spcPts val="315"/>
              </a:spcBef>
              <a:buFont typeface="Cambria"/>
              <a:buAutoNum type="alphaLcPeriod"/>
              <a:tabLst>
                <a:tab pos="855344" algn="l"/>
                <a:tab pos="855980" algn="l"/>
              </a:tabLst>
            </a:pPr>
            <a:r>
              <a:rPr lang="en-US" sz="5400" b="1">
                <a:latin typeface="Montserrat"/>
                <a:cs typeface="Times New Roman"/>
              </a:rPr>
              <a:t>… </a:t>
            </a:r>
            <a:r>
              <a:rPr lang="en-US" sz="5400" b="1" spc="-5">
                <a:latin typeface="Montserrat"/>
                <a:cs typeface="Cambria"/>
              </a:rPr>
              <a:t>this</a:t>
            </a:r>
            <a:r>
              <a:rPr lang="en-US" sz="5400" b="1" spc="-120">
                <a:latin typeface="Montserrat"/>
                <a:cs typeface="Cambria"/>
              </a:rPr>
              <a:t> </a:t>
            </a:r>
            <a:r>
              <a:rPr lang="en-US" sz="5400" b="1" spc="-5">
                <a:latin typeface="Montserrat"/>
                <a:cs typeface="Cambria"/>
              </a:rPr>
              <a:t>month</a:t>
            </a:r>
            <a:endParaRPr lang="en-US" sz="5400">
              <a:latin typeface="Montserrat"/>
              <a:cs typeface="Cambria"/>
            </a:endParaRPr>
          </a:p>
          <a:p>
            <a:pPr marL="855344" lvl="1" indent="-388620">
              <a:lnSpc>
                <a:spcPct val="100000"/>
              </a:lnSpc>
              <a:spcBef>
                <a:spcPts val="315"/>
              </a:spcBef>
              <a:buFont typeface="Cambria"/>
              <a:buAutoNum type="alphaLcPeriod"/>
              <a:tabLst>
                <a:tab pos="855344" algn="l"/>
                <a:tab pos="855980" algn="l"/>
              </a:tabLst>
            </a:pPr>
            <a:r>
              <a:rPr lang="en-US" sz="5400" b="1">
                <a:latin typeface="Montserrat"/>
                <a:cs typeface="Times New Roman"/>
              </a:rPr>
              <a:t>… </a:t>
            </a:r>
            <a:r>
              <a:rPr lang="en-US" sz="5400" b="1" spc="-5">
                <a:latin typeface="Montserrat"/>
                <a:cs typeface="Cambria"/>
              </a:rPr>
              <a:t>this</a:t>
            </a:r>
            <a:r>
              <a:rPr lang="en-US" sz="5400" b="1" spc="-125">
                <a:latin typeface="Montserrat"/>
                <a:cs typeface="Cambria"/>
              </a:rPr>
              <a:t> </a:t>
            </a:r>
            <a:r>
              <a:rPr lang="en-US" sz="5400" b="1" spc="-5">
                <a:latin typeface="Montserrat"/>
                <a:cs typeface="Cambria"/>
              </a:rPr>
              <a:t>year</a:t>
            </a:r>
            <a:endParaRPr lang="en-US" sz="5400">
              <a:latin typeface="Montserrat"/>
              <a:cs typeface="Cambri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652568" y="12081771"/>
            <a:ext cx="1219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0965">
              <a:lnSpc>
                <a:spcPct val="100000"/>
              </a:lnSpc>
              <a:spcBef>
                <a:spcPts val="645"/>
              </a:spcBef>
              <a:tabLst>
                <a:tab pos="436880" algn="l"/>
                <a:tab pos="438150" algn="l"/>
              </a:tabLst>
            </a:pPr>
            <a:r>
              <a:rPr lang="en-US" sz="1800"/>
              <a:t>Alanson, E.,&amp; White C. (2017). </a:t>
            </a:r>
            <a:r>
              <a:rPr lang="en-US" sz="1800" i="1"/>
              <a:t>Minimalism: Teaching and Practicing the Pursuit of Less </a:t>
            </a:r>
            <a:r>
              <a:rPr lang="en-US" sz="1800"/>
              <a:t>[PowerPoint presentation]. Retrieved from NACADA Website: </a:t>
            </a:r>
            <a:r>
              <a:rPr lang="en-US" sz="1800">
                <a:hlinkClick r:id="rId2"/>
              </a:rPr>
              <a:t>http://http://apps.nacada.ksu.edu/conferences/ProposalsPHP/uploads/handouts/2017/C230-H01.pdf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9914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41294" y="244228"/>
            <a:ext cx="2403975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Don’t go too cheap:</a:t>
            </a:r>
          </a:p>
        </p:txBody>
      </p:sp>
      <p:sp>
        <p:nvSpPr>
          <p:cNvPr id="2" name="Rectangle 1"/>
          <p:cNvSpPr/>
          <p:nvPr/>
        </p:nvSpPr>
        <p:spPr>
          <a:xfrm>
            <a:off x="941294" y="2781300"/>
            <a:ext cx="20299456" cy="10710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500" b="1"/>
              <a:t>Spending more to get less? </a:t>
            </a:r>
          </a:p>
          <a:p>
            <a:r>
              <a:rPr lang="en-US" sz="11500"/>
              <a:t>The trouble with minimal living is that, though it can be joyful, rich and creative, it isn’t easy and we often have to spend more to achieve it. </a:t>
            </a:r>
          </a:p>
        </p:txBody>
      </p:sp>
    </p:spTree>
    <p:extLst>
      <p:ext uri="{BB962C8B-B14F-4D97-AF65-F5344CB8AC3E}">
        <p14:creationId xmlns:p14="http://schemas.microsoft.com/office/powerpoint/2010/main" val="1481064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1078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80326" y="650738"/>
            <a:ext cx="8738342" cy="391368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3000">
                <a:latin typeface="+mj-lt"/>
                <a:ea typeface="+mj-ea"/>
                <a:cs typeface="+mj-cs"/>
              </a:rPr>
              <a:t>Not paying for anything you don’t use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0326" y="5173988"/>
            <a:ext cx="6950345" cy="36576"/>
          </a:xfrm>
          <a:custGeom>
            <a:avLst/>
            <a:gdLst>
              <a:gd name="connsiteX0" fmla="*/ 0 w 6950345"/>
              <a:gd name="connsiteY0" fmla="*/ 0 h 36576"/>
              <a:gd name="connsiteX1" fmla="*/ 625531 w 6950345"/>
              <a:gd name="connsiteY1" fmla="*/ 0 h 36576"/>
              <a:gd name="connsiteX2" fmla="*/ 1181559 w 6950345"/>
              <a:gd name="connsiteY2" fmla="*/ 0 h 36576"/>
              <a:gd name="connsiteX3" fmla="*/ 1946097 w 6950345"/>
              <a:gd name="connsiteY3" fmla="*/ 0 h 36576"/>
              <a:gd name="connsiteX4" fmla="*/ 2710635 w 6950345"/>
              <a:gd name="connsiteY4" fmla="*/ 0 h 36576"/>
              <a:gd name="connsiteX5" fmla="*/ 3405669 w 6950345"/>
              <a:gd name="connsiteY5" fmla="*/ 0 h 36576"/>
              <a:gd name="connsiteX6" fmla="*/ 3892193 w 6950345"/>
              <a:gd name="connsiteY6" fmla="*/ 0 h 36576"/>
              <a:gd name="connsiteX7" fmla="*/ 4656731 w 6950345"/>
              <a:gd name="connsiteY7" fmla="*/ 0 h 36576"/>
              <a:gd name="connsiteX8" fmla="*/ 5143255 w 6950345"/>
              <a:gd name="connsiteY8" fmla="*/ 0 h 36576"/>
              <a:gd name="connsiteX9" fmla="*/ 5629779 w 6950345"/>
              <a:gd name="connsiteY9" fmla="*/ 0 h 36576"/>
              <a:gd name="connsiteX10" fmla="*/ 6950345 w 6950345"/>
              <a:gd name="connsiteY10" fmla="*/ 0 h 36576"/>
              <a:gd name="connsiteX11" fmla="*/ 6950345 w 6950345"/>
              <a:gd name="connsiteY11" fmla="*/ 36576 h 36576"/>
              <a:gd name="connsiteX12" fmla="*/ 6116304 w 6950345"/>
              <a:gd name="connsiteY12" fmla="*/ 36576 h 36576"/>
              <a:gd name="connsiteX13" fmla="*/ 5421269 w 6950345"/>
              <a:gd name="connsiteY13" fmla="*/ 36576 h 36576"/>
              <a:gd name="connsiteX14" fmla="*/ 4587228 w 6950345"/>
              <a:gd name="connsiteY14" fmla="*/ 36576 h 36576"/>
              <a:gd name="connsiteX15" fmla="*/ 4031200 w 6950345"/>
              <a:gd name="connsiteY15" fmla="*/ 36576 h 36576"/>
              <a:gd name="connsiteX16" fmla="*/ 3336166 w 6950345"/>
              <a:gd name="connsiteY16" fmla="*/ 36576 h 36576"/>
              <a:gd name="connsiteX17" fmla="*/ 2502124 w 6950345"/>
              <a:gd name="connsiteY17" fmla="*/ 36576 h 36576"/>
              <a:gd name="connsiteX18" fmla="*/ 1876593 w 6950345"/>
              <a:gd name="connsiteY18" fmla="*/ 36576 h 36576"/>
              <a:gd name="connsiteX19" fmla="*/ 1042552 w 6950345"/>
              <a:gd name="connsiteY19" fmla="*/ 36576 h 36576"/>
              <a:gd name="connsiteX20" fmla="*/ 0 w 6950345"/>
              <a:gd name="connsiteY20" fmla="*/ 36576 h 36576"/>
              <a:gd name="connsiteX21" fmla="*/ 0 w 6950345"/>
              <a:gd name="connsiteY21" fmla="*/ 0 h 36576"/>
              <a:gd name="connsiteX0" fmla="*/ 0 w 6950345"/>
              <a:gd name="connsiteY0" fmla="*/ 0 h 36576"/>
              <a:gd name="connsiteX1" fmla="*/ 556028 w 6950345"/>
              <a:gd name="connsiteY1" fmla="*/ 0 h 36576"/>
              <a:gd name="connsiteX2" fmla="*/ 1390069 w 6950345"/>
              <a:gd name="connsiteY2" fmla="*/ 0 h 36576"/>
              <a:gd name="connsiteX3" fmla="*/ 1876593 w 6950345"/>
              <a:gd name="connsiteY3" fmla="*/ 0 h 36576"/>
              <a:gd name="connsiteX4" fmla="*/ 2363117 w 6950345"/>
              <a:gd name="connsiteY4" fmla="*/ 0 h 36576"/>
              <a:gd name="connsiteX5" fmla="*/ 3058152 w 6950345"/>
              <a:gd name="connsiteY5" fmla="*/ 0 h 36576"/>
              <a:gd name="connsiteX6" fmla="*/ 3683683 w 6950345"/>
              <a:gd name="connsiteY6" fmla="*/ 0 h 36576"/>
              <a:gd name="connsiteX7" fmla="*/ 4448221 w 6950345"/>
              <a:gd name="connsiteY7" fmla="*/ 0 h 36576"/>
              <a:gd name="connsiteX8" fmla="*/ 5004248 w 6950345"/>
              <a:gd name="connsiteY8" fmla="*/ 0 h 36576"/>
              <a:gd name="connsiteX9" fmla="*/ 5838290 w 6950345"/>
              <a:gd name="connsiteY9" fmla="*/ 0 h 36576"/>
              <a:gd name="connsiteX10" fmla="*/ 6950345 w 6950345"/>
              <a:gd name="connsiteY10" fmla="*/ 0 h 36576"/>
              <a:gd name="connsiteX11" fmla="*/ 6950345 w 6950345"/>
              <a:gd name="connsiteY11" fmla="*/ 36576 h 36576"/>
              <a:gd name="connsiteX12" fmla="*/ 6394317 w 6950345"/>
              <a:gd name="connsiteY12" fmla="*/ 36576 h 36576"/>
              <a:gd name="connsiteX13" fmla="*/ 5838290 w 6950345"/>
              <a:gd name="connsiteY13" fmla="*/ 36576 h 36576"/>
              <a:gd name="connsiteX14" fmla="*/ 5212759 w 6950345"/>
              <a:gd name="connsiteY14" fmla="*/ 36576 h 36576"/>
              <a:gd name="connsiteX15" fmla="*/ 4726235 w 6950345"/>
              <a:gd name="connsiteY15" fmla="*/ 36576 h 36576"/>
              <a:gd name="connsiteX16" fmla="*/ 4100704 w 6950345"/>
              <a:gd name="connsiteY16" fmla="*/ 36576 h 36576"/>
              <a:gd name="connsiteX17" fmla="*/ 3544676 w 6950345"/>
              <a:gd name="connsiteY17" fmla="*/ 36576 h 36576"/>
              <a:gd name="connsiteX18" fmla="*/ 2710635 w 6950345"/>
              <a:gd name="connsiteY18" fmla="*/ 36576 h 36576"/>
              <a:gd name="connsiteX19" fmla="*/ 1946097 w 6950345"/>
              <a:gd name="connsiteY19" fmla="*/ 36576 h 36576"/>
              <a:gd name="connsiteX20" fmla="*/ 1459572 w 6950345"/>
              <a:gd name="connsiteY20" fmla="*/ 36576 h 36576"/>
              <a:gd name="connsiteX21" fmla="*/ 764538 w 6950345"/>
              <a:gd name="connsiteY21" fmla="*/ 36576 h 36576"/>
              <a:gd name="connsiteX22" fmla="*/ 0 w 6950345"/>
              <a:gd name="connsiteY22" fmla="*/ 36576 h 36576"/>
              <a:gd name="connsiteX23" fmla="*/ 0 w 6950345"/>
              <a:gd name="connsiteY23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950345" h="36576" fill="none" extrusionOk="0">
                <a:moveTo>
                  <a:pt x="0" y="0"/>
                </a:moveTo>
                <a:cubicBezTo>
                  <a:pt x="201855" y="-8590"/>
                  <a:pt x="334713" y="29364"/>
                  <a:pt x="625531" y="0"/>
                </a:cubicBezTo>
                <a:cubicBezTo>
                  <a:pt x="908013" y="-16661"/>
                  <a:pt x="975139" y="-25150"/>
                  <a:pt x="1181559" y="0"/>
                </a:cubicBezTo>
                <a:cubicBezTo>
                  <a:pt x="1355196" y="24654"/>
                  <a:pt x="1650602" y="16863"/>
                  <a:pt x="1946097" y="0"/>
                </a:cubicBezTo>
                <a:cubicBezTo>
                  <a:pt x="2260397" y="-56118"/>
                  <a:pt x="2453282" y="-14928"/>
                  <a:pt x="2710635" y="0"/>
                </a:cubicBezTo>
                <a:cubicBezTo>
                  <a:pt x="2988487" y="11779"/>
                  <a:pt x="3154470" y="11383"/>
                  <a:pt x="3405669" y="0"/>
                </a:cubicBezTo>
                <a:cubicBezTo>
                  <a:pt x="3643719" y="-23066"/>
                  <a:pt x="3690647" y="19212"/>
                  <a:pt x="3892193" y="0"/>
                </a:cubicBezTo>
                <a:cubicBezTo>
                  <a:pt x="4116113" y="-12517"/>
                  <a:pt x="4456750" y="-79029"/>
                  <a:pt x="4656731" y="0"/>
                </a:cubicBezTo>
                <a:cubicBezTo>
                  <a:pt x="4862375" y="49929"/>
                  <a:pt x="4943244" y="-4997"/>
                  <a:pt x="5143255" y="0"/>
                </a:cubicBezTo>
                <a:cubicBezTo>
                  <a:pt x="5349946" y="-34183"/>
                  <a:pt x="5497557" y="-10823"/>
                  <a:pt x="5629779" y="0"/>
                </a:cubicBezTo>
                <a:cubicBezTo>
                  <a:pt x="5769678" y="68908"/>
                  <a:pt x="6740521" y="-55240"/>
                  <a:pt x="6950345" y="0"/>
                </a:cubicBezTo>
                <a:cubicBezTo>
                  <a:pt x="6951096" y="13078"/>
                  <a:pt x="6948652" y="18813"/>
                  <a:pt x="6950345" y="36576"/>
                </a:cubicBezTo>
                <a:cubicBezTo>
                  <a:pt x="6604904" y="-23473"/>
                  <a:pt x="6407266" y="40553"/>
                  <a:pt x="6116304" y="36576"/>
                </a:cubicBezTo>
                <a:cubicBezTo>
                  <a:pt x="5872091" y="12086"/>
                  <a:pt x="5565086" y="26643"/>
                  <a:pt x="5421269" y="36576"/>
                </a:cubicBezTo>
                <a:cubicBezTo>
                  <a:pt x="5254197" y="19477"/>
                  <a:pt x="4866088" y="29326"/>
                  <a:pt x="4587228" y="36576"/>
                </a:cubicBezTo>
                <a:cubicBezTo>
                  <a:pt x="4243370" y="48323"/>
                  <a:pt x="4206830" y="55854"/>
                  <a:pt x="4031200" y="36576"/>
                </a:cubicBezTo>
                <a:cubicBezTo>
                  <a:pt x="3849215" y="39366"/>
                  <a:pt x="3535504" y="27419"/>
                  <a:pt x="3336166" y="36576"/>
                </a:cubicBezTo>
                <a:cubicBezTo>
                  <a:pt x="3126849" y="42827"/>
                  <a:pt x="2679805" y="-3721"/>
                  <a:pt x="2502124" y="36576"/>
                </a:cubicBezTo>
                <a:cubicBezTo>
                  <a:pt x="2316422" y="98047"/>
                  <a:pt x="2109540" y="35768"/>
                  <a:pt x="1876593" y="36576"/>
                </a:cubicBezTo>
                <a:cubicBezTo>
                  <a:pt x="1614252" y="45950"/>
                  <a:pt x="1292040" y="-1717"/>
                  <a:pt x="1042552" y="36576"/>
                </a:cubicBezTo>
                <a:cubicBezTo>
                  <a:pt x="784128" y="47617"/>
                  <a:pt x="394283" y="55411"/>
                  <a:pt x="0" y="36576"/>
                </a:cubicBezTo>
                <a:cubicBezTo>
                  <a:pt x="-74" y="25243"/>
                  <a:pt x="-1329" y="14357"/>
                  <a:pt x="0" y="0"/>
                </a:cubicBezTo>
                <a:close/>
              </a:path>
              <a:path w="6950345" h="36576" stroke="0" extrusionOk="0">
                <a:moveTo>
                  <a:pt x="0" y="0"/>
                </a:moveTo>
                <a:cubicBezTo>
                  <a:pt x="237644" y="-2880"/>
                  <a:pt x="362373" y="15685"/>
                  <a:pt x="556028" y="0"/>
                </a:cubicBezTo>
                <a:cubicBezTo>
                  <a:pt x="733579" y="-5237"/>
                  <a:pt x="1127153" y="52121"/>
                  <a:pt x="1390069" y="0"/>
                </a:cubicBezTo>
                <a:cubicBezTo>
                  <a:pt x="1659188" y="-31156"/>
                  <a:pt x="1715867" y="-9909"/>
                  <a:pt x="1876593" y="0"/>
                </a:cubicBezTo>
                <a:cubicBezTo>
                  <a:pt x="2017122" y="626"/>
                  <a:pt x="2139350" y="3288"/>
                  <a:pt x="2363117" y="0"/>
                </a:cubicBezTo>
                <a:cubicBezTo>
                  <a:pt x="2596331" y="-24514"/>
                  <a:pt x="2735092" y="339"/>
                  <a:pt x="3058152" y="0"/>
                </a:cubicBezTo>
                <a:cubicBezTo>
                  <a:pt x="3369270" y="-5594"/>
                  <a:pt x="3396650" y="-32831"/>
                  <a:pt x="3683683" y="0"/>
                </a:cubicBezTo>
                <a:cubicBezTo>
                  <a:pt x="3944750" y="36045"/>
                  <a:pt x="4290881" y="15295"/>
                  <a:pt x="4448221" y="0"/>
                </a:cubicBezTo>
                <a:cubicBezTo>
                  <a:pt x="4600949" y="-24467"/>
                  <a:pt x="4895683" y="1165"/>
                  <a:pt x="5004248" y="0"/>
                </a:cubicBezTo>
                <a:cubicBezTo>
                  <a:pt x="5084509" y="15919"/>
                  <a:pt x="5506689" y="53903"/>
                  <a:pt x="5838290" y="0"/>
                </a:cubicBezTo>
                <a:cubicBezTo>
                  <a:pt x="6172507" y="26261"/>
                  <a:pt x="6432880" y="-9067"/>
                  <a:pt x="6950345" y="0"/>
                </a:cubicBezTo>
                <a:cubicBezTo>
                  <a:pt x="6950701" y="14764"/>
                  <a:pt x="6950592" y="28138"/>
                  <a:pt x="6950345" y="36576"/>
                </a:cubicBezTo>
                <a:cubicBezTo>
                  <a:pt x="6820504" y="18561"/>
                  <a:pt x="6503882" y="8584"/>
                  <a:pt x="6394317" y="36576"/>
                </a:cubicBezTo>
                <a:cubicBezTo>
                  <a:pt x="6228057" y="13575"/>
                  <a:pt x="6009733" y="36830"/>
                  <a:pt x="5838290" y="36576"/>
                </a:cubicBezTo>
                <a:cubicBezTo>
                  <a:pt x="5618532" y="31342"/>
                  <a:pt x="5369679" y="36436"/>
                  <a:pt x="5212759" y="36576"/>
                </a:cubicBezTo>
                <a:cubicBezTo>
                  <a:pt x="5045254" y="8293"/>
                  <a:pt x="4835508" y="32827"/>
                  <a:pt x="4726235" y="36576"/>
                </a:cubicBezTo>
                <a:cubicBezTo>
                  <a:pt x="4610840" y="111332"/>
                  <a:pt x="4365118" y="55873"/>
                  <a:pt x="4100704" y="36576"/>
                </a:cubicBezTo>
                <a:cubicBezTo>
                  <a:pt x="3823572" y="36010"/>
                  <a:pt x="3757503" y="31090"/>
                  <a:pt x="3544676" y="36576"/>
                </a:cubicBezTo>
                <a:cubicBezTo>
                  <a:pt x="3391315" y="25132"/>
                  <a:pt x="3021132" y="53939"/>
                  <a:pt x="2710635" y="36576"/>
                </a:cubicBezTo>
                <a:cubicBezTo>
                  <a:pt x="2433785" y="30996"/>
                  <a:pt x="2247102" y="6239"/>
                  <a:pt x="1946097" y="36576"/>
                </a:cubicBezTo>
                <a:cubicBezTo>
                  <a:pt x="1690467" y="67174"/>
                  <a:pt x="1577323" y="53536"/>
                  <a:pt x="1459572" y="36576"/>
                </a:cubicBezTo>
                <a:cubicBezTo>
                  <a:pt x="1346643" y="32489"/>
                  <a:pt x="897279" y="50350"/>
                  <a:pt x="764538" y="36576"/>
                </a:cubicBezTo>
                <a:cubicBezTo>
                  <a:pt x="645169" y="57954"/>
                  <a:pt x="231935" y="47612"/>
                  <a:pt x="0" y="36576"/>
                </a:cubicBezTo>
                <a:cubicBezTo>
                  <a:pt x="-214" y="19997"/>
                  <a:pt x="129" y="8550"/>
                  <a:pt x="0" y="0"/>
                </a:cubicBezTo>
                <a:close/>
              </a:path>
              <a:path w="6950345" h="36576" fill="none" stroke="0" extrusionOk="0">
                <a:moveTo>
                  <a:pt x="0" y="0"/>
                </a:moveTo>
                <a:cubicBezTo>
                  <a:pt x="210055" y="-19443"/>
                  <a:pt x="332788" y="28814"/>
                  <a:pt x="625531" y="0"/>
                </a:cubicBezTo>
                <a:cubicBezTo>
                  <a:pt x="919325" y="-25592"/>
                  <a:pt x="960497" y="-26282"/>
                  <a:pt x="1181559" y="0"/>
                </a:cubicBezTo>
                <a:cubicBezTo>
                  <a:pt x="1387895" y="-10308"/>
                  <a:pt x="1612312" y="60370"/>
                  <a:pt x="1946097" y="0"/>
                </a:cubicBezTo>
                <a:cubicBezTo>
                  <a:pt x="2265805" y="-18660"/>
                  <a:pt x="2406310" y="-3285"/>
                  <a:pt x="2710635" y="0"/>
                </a:cubicBezTo>
                <a:cubicBezTo>
                  <a:pt x="2960738" y="12871"/>
                  <a:pt x="3156035" y="33853"/>
                  <a:pt x="3405669" y="0"/>
                </a:cubicBezTo>
                <a:cubicBezTo>
                  <a:pt x="3650456" y="-11915"/>
                  <a:pt x="3673755" y="20737"/>
                  <a:pt x="3892193" y="0"/>
                </a:cubicBezTo>
                <a:cubicBezTo>
                  <a:pt x="4066796" y="12065"/>
                  <a:pt x="4427412" y="-25534"/>
                  <a:pt x="4656731" y="0"/>
                </a:cubicBezTo>
                <a:cubicBezTo>
                  <a:pt x="4874227" y="39954"/>
                  <a:pt x="4940886" y="7164"/>
                  <a:pt x="5143255" y="0"/>
                </a:cubicBezTo>
                <a:cubicBezTo>
                  <a:pt x="5364135" y="-17142"/>
                  <a:pt x="5459294" y="-11062"/>
                  <a:pt x="5629779" y="0"/>
                </a:cubicBezTo>
                <a:cubicBezTo>
                  <a:pt x="5783738" y="37217"/>
                  <a:pt x="6656384" y="1873"/>
                  <a:pt x="6950345" y="0"/>
                </a:cubicBezTo>
                <a:cubicBezTo>
                  <a:pt x="6951706" y="13802"/>
                  <a:pt x="6948224" y="18889"/>
                  <a:pt x="6950345" y="36576"/>
                </a:cubicBezTo>
                <a:cubicBezTo>
                  <a:pt x="6608104" y="17219"/>
                  <a:pt x="6364070" y="25065"/>
                  <a:pt x="6116304" y="36576"/>
                </a:cubicBezTo>
                <a:cubicBezTo>
                  <a:pt x="5879637" y="64941"/>
                  <a:pt x="5566391" y="12479"/>
                  <a:pt x="5421269" y="36576"/>
                </a:cubicBezTo>
                <a:cubicBezTo>
                  <a:pt x="5223376" y="-7200"/>
                  <a:pt x="4937000" y="-17938"/>
                  <a:pt x="4587228" y="36576"/>
                </a:cubicBezTo>
                <a:cubicBezTo>
                  <a:pt x="4236714" y="49798"/>
                  <a:pt x="4210911" y="54317"/>
                  <a:pt x="4031200" y="36576"/>
                </a:cubicBezTo>
                <a:cubicBezTo>
                  <a:pt x="3865913" y="62079"/>
                  <a:pt x="3574965" y="10714"/>
                  <a:pt x="3336166" y="36576"/>
                </a:cubicBezTo>
                <a:cubicBezTo>
                  <a:pt x="3134747" y="57326"/>
                  <a:pt x="2708242" y="-12363"/>
                  <a:pt x="2502124" y="36576"/>
                </a:cubicBezTo>
                <a:cubicBezTo>
                  <a:pt x="2323440" y="31250"/>
                  <a:pt x="2097516" y="14817"/>
                  <a:pt x="1876593" y="36576"/>
                </a:cubicBezTo>
                <a:cubicBezTo>
                  <a:pt x="1575434" y="19599"/>
                  <a:pt x="1326065" y="58966"/>
                  <a:pt x="1042552" y="36576"/>
                </a:cubicBezTo>
                <a:cubicBezTo>
                  <a:pt x="744174" y="59501"/>
                  <a:pt x="366398" y="22450"/>
                  <a:pt x="0" y="36576"/>
                </a:cubicBezTo>
                <a:cubicBezTo>
                  <a:pt x="968" y="25122"/>
                  <a:pt x="-1630" y="119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6950345"/>
                      <a:gd name="connsiteY0" fmla="*/ 0 h 36576"/>
                      <a:gd name="connsiteX1" fmla="*/ 625531 w 6950345"/>
                      <a:gd name="connsiteY1" fmla="*/ 0 h 36576"/>
                      <a:gd name="connsiteX2" fmla="*/ 1181559 w 6950345"/>
                      <a:gd name="connsiteY2" fmla="*/ 0 h 36576"/>
                      <a:gd name="connsiteX3" fmla="*/ 1946097 w 6950345"/>
                      <a:gd name="connsiteY3" fmla="*/ 0 h 36576"/>
                      <a:gd name="connsiteX4" fmla="*/ 2710635 w 6950345"/>
                      <a:gd name="connsiteY4" fmla="*/ 0 h 36576"/>
                      <a:gd name="connsiteX5" fmla="*/ 3405669 w 6950345"/>
                      <a:gd name="connsiteY5" fmla="*/ 0 h 36576"/>
                      <a:gd name="connsiteX6" fmla="*/ 3892193 w 6950345"/>
                      <a:gd name="connsiteY6" fmla="*/ 0 h 36576"/>
                      <a:gd name="connsiteX7" fmla="*/ 4656731 w 6950345"/>
                      <a:gd name="connsiteY7" fmla="*/ 0 h 36576"/>
                      <a:gd name="connsiteX8" fmla="*/ 5143255 w 6950345"/>
                      <a:gd name="connsiteY8" fmla="*/ 0 h 36576"/>
                      <a:gd name="connsiteX9" fmla="*/ 5629779 w 6950345"/>
                      <a:gd name="connsiteY9" fmla="*/ 0 h 36576"/>
                      <a:gd name="connsiteX10" fmla="*/ 6950345 w 6950345"/>
                      <a:gd name="connsiteY10" fmla="*/ 0 h 36576"/>
                      <a:gd name="connsiteX11" fmla="*/ 6950345 w 6950345"/>
                      <a:gd name="connsiteY11" fmla="*/ 36576 h 36576"/>
                      <a:gd name="connsiteX12" fmla="*/ 6116304 w 6950345"/>
                      <a:gd name="connsiteY12" fmla="*/ 36576 h 36576"/>
                      <a:gd name="connsiteX13" fmla="*/ 5421269 w 6950345"/>
                      <a:gd name="connsiteY13" fmla="*/ 36576 h 36576"/>
                      <a:gd name="connsiteX14" fmla="*/ 4587228 w 6950345"/>
                      <a:gd name="connsiteY14" fmla="*/ 36576 h 36576"/>
                      <a:gd name="connsiteX15" fmla="*/ 4031200 w 6950345"/>
                      <a:gd name="connsiteY15" fmla="*/ 36576 h 36576"/>
                      <a:gd name="connsiteX16" fmla="*/ 3336166 w 6950345"/>
                      <a:gd name="connsiteY16" fmla="*/ 36576 h 36576"/>
                      <a:gd name="connsiteX17" fmla="*/ 2502124 w 6950345"/>
                      <a:gd name="connsiteY17" fmla="*/ 36576 h 36576"/>
                      <a:gd name="connsiteX18" fmla="*/ 1876593 w 6950345"/>
                      <a:gd name="connsiteY18" fmla="*/ 36576 h 36576"/>
                      <a:gd name="connsiteX19" fmla="*/ 1042552 w 6950345"/>
                      <a:gd name="connsiteY19" fmla="*/ 36576 h 36576"/>
                      <a:gd name="connsiteX20" fmla="*/ 0 w 6950345"/>
                      <a:gd name="connsiteY20" fmla="*/ 36576 h 36576"/>
                      <a:gd name="connsiteX21" fmla="*/ 0 w 6950345"/>
                      <a:gd name="connsiteY21" fmla="*/ 0 h 36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950345" h="36576" fill="none" extrusionOk="0">
                        <a:moveTo>
                          <a:pt x="0" y="0"/>
                        </a:moveTo>
                        <a:cubicBezTo>
                          <a:pt x="198038" y="-1603"/>
                          <a:pt x="334340" y="21761"/>
                          <a:pt x="625531" y="0"/>
                        </a:cubicBezTo>
                        <a:cubicBezTo>
                          <a:pt x="916722" y="-21761"/>
                          <a:pt x="968529" y="-25709"/>
                          <a:pt x="1181559" y="0"/>
                        </a:cubicBezTo>
                        <a:cubicBezTo>
                          <a:pt x="1394589" y="25709"/>
                          <a:pt x="1627156" y="32016"/>
                          <a:pt x="1946097" y="0"/>
                        </a:cubicBezTo>
                        <a:cubicBezTo>
                          <a:pt x="2265038" y="-32016"/>
                          <a:pt x="2432825" y="-5503"/>
                          <a:pt x="2710635" y="0"/>
                        </a:cubicBezTo>
                        <a:cubicBezTo>
                          <a:pt x="2988445" y="5503"/>
                          <a:pt x="3167946" y="11270"/>
                          <a:pt x="3405669" y="0"/>
                        </a:cubicBezTo>
                        <a:cubicBezTo>
                          <a:pt x="3643392" y="-11270"/>
                          <a:pt x="3681347" y="23915"/>
                          <a:pt x="3892193" y="0"/>
                        </a:cubicBezTo>
                        <a:cubicBezTo>
                          <a:pt x="4103039" y="-23915"/>
                          <a:pt x="4445818" y="-36219"/>
                          <a:pt x="4656731" y="0"/>
                        </a:cubicBezTo>
                        <a:cubicBezTo>
                          <a:pt x="4867644" y="36219"/>
                          <a:pt x="4938394" y="7294"/>
                          <a:pt x="5143255" y="0"/>
                        </a:cubicBezTo>
                        <a:cubicBezTo>
                          <a:pt x="5348116" y="-7294"/>
                          <a:pt x="5492652" y="-11024"/>
                          <a:pt x="5629779" y="0"/>
                        </a:cubicBezTo>
                        <a:cubicBezTo>
                          <a:pt x="5766906" y="11024"/>
                          <a:pt x="6678116" y="-40881"/>
                          <a:pt x="6950345" y="0"/>
                        </a:cubicBezTo>
                        <a:cubicBezTo>
                          <a:pt x="6951681" y="14036"/>
                          <a:pt x="6948907" y="18623"/>
                          <a:pt x="6950345" y="36576"/>
                        </a:cubicBezTo>
                        <a:cubicBezTo>
                          <a:pt x="6611960" y="29539"/>
                          <a:pt x="6368545" y="28223"/>
                          <a:pt x="6116304" y="36576"/>
                        </a:cubicBezTo>
                        <a:cubicBezTo>
                          <a:pt x="5864063" y="44929"/>
                          <a:pt x="5578350" y="25617"/>
                          <a:pt x="5421269" y="36576"/>
                        </a:cubicBezTo>
                        <a:cubicBezTo>
                          <a:pt x="5264188" y="47535"/>
                          <a:pt x="4930476" y="26763"/>
                          <a:pt x="4587228" y="36576"/>
                        </a:cubicBezTo>
                        <a:cubicBezTo>
                          <a:pt x="4243980" y="46389"/>
                          <a:pt x="4208644" y="54910"/>
                          <a:pt x="4031200" y="36576"/>
                        </a:cubicBezTo>
                        <a:cubicBezTo>
                          <a:pt x="3853756" y="18242"/>
                          <a:pt x="3539373" y="32073"/>
                          <a:pt x="3336166" y="36576"/>
                        </a:cubicBezTo>
                        <a:cubicBezTo>
                          <a:pt x="3132959" y="41079"/>
                          <a:pt x="2680338" y="19460"/>
                          <a:pt x="2502124" y="36576"/>
                        </a:cubicBezTo>
                        <a:cubicBezTo>
                          <a:pt x="2323910" y="53692"/>
                          <a:pt x="2135877" y="33267"/>
                          <a:pt x="1876593" y="36576"/>
                        </a:cubicBezTo>
                        <a:cubicBezTo>
                          <a:pt x="1617309" y="39885"/>
                          <a:pt x="1343089" y="33711"/>
                          <a:pt x="1042552" y="36576"/>
                        </a:cubicBezTo>
                        <a:cubicBezTo>
                          <a:pt x="742015" y="39441"/>
                          <a:pt x="346172" y="18557"/>
                          <a:pt x="0" y="36576"/>
                        </a:cubicBezTo>
                        <a:cubicBezTo>
                          <a:pt x="-44" y="24172"/>
                          <a:pt x="86" y="11981"/>
                          <a:pt x="0" y="0"/>
                        </a:cubicBezTo>
                        <a:close/>
                      </a:path>
                      <a:path w="6950345" h="36576" stroke="0" extrusionOk="0">
                        <a:moveTo>
                          <a:pt x="0" y="0"/>
                        </a:moveTo>
                        <a:cubicBezTo>
                          <a:pt x="251500" y="-14226"/>
                          <a:pt x="358119" y="-4014"/>
                          <a:pt x="556028" y="0"/>
                        </a:cubicBezTo>
                        <a:cubicBezTo>
                          <a:pt x="753937" y="4014"/>
                          <a:pt x="1128658" y="31982"/>
                          <a:pt x="1390069" y="0"/>
                        </a:cubicBezTo>
                        <a:cubicBezTo>
                          <a:pt x="1651480" y="-31982"/>
                          <a:pt x="1720418" y="192"/>
                          <a:pt x="1876593" y="0"/>
                        </a:cubicBezTo>
                        <a:cubicBezTo>
                          <a:pt x="2032768" y="-192"/>
                          <a:pt x="2146525" y="18611"/>
                          <a:pt x="2363117" y="0"/>
                        </a:cubicBezTo>
                        <a:cubicBezTo>
                          <a:pt x="2579709" y="-18611"/>
                          <a:pt x="2743716" y="4294"/>
                          <a:pt x="3058152" y="0"/>
                        </a:cubicBezTo>
                        <a:cubicBezTo>
                          <a:pt x="3372588" y="-4294"/>
                          <a:pt x="3394347" y="-29706"/>
                          <a:pt x="3683683" y="0"/>
                        </a:cubicBezTo>
                        <a:cubicBezTo>
                          <a:pt x="3973019" y="29706"/>
                          <a:pt x="4293511" y="22239"/>
                          <a:pt x="4448221" y="0"/>
                        </a:cubicBezTo>
                        <a:cubicBezTo>
                          <a:pt x="4602931" y="-22239"/>
                          <a:pt x="4888742" y="2900"/>
                          <a:pt x="5004248" y="0"/>
                        </a:cubicBezTo>
                        <a:cubicBezTo>
                          <a:pt x="5119754" y="-2900"/>
                          <a:pt x="5502183" y="-12771"/>
                          <a:pt x="5838290" y="0"/>
                        </a:cubicBezTo>
                        <a:cubicBezTo>
                          <a:pt x="6174397" y="12771"/>
                          <a:pt x="6408809" y="-19110"/>
                          <a:pt x="6950345" y="0"/>
                        </a:cubicBezTo>
                        <a:cubicBezTo>
                          <a:pt x="6950647" y="16774"/>
                          <a:pt x="6949774" y="27779"/>
                          <a:pt x="6950345" y="36576"/>
                        </a:cubicBezTo>
                        <a:cubicBezTo>
                          <a:pt x="6833104" y="37767"/>
                          <a:pt x="6514945" y="36293"/>
                          <a:pt x="6394317" y="36576"/>
                        </a:cubicBezTo>
                        <a:cubicBezTo>
                          <a:pt x="6273689" y="36859"/>
                          <a:pt x="6054114" y="45683"/>
                          <a:pt x="5838290" y="36576"/>
                        </a:cubicBezTo>
                        <a:cubicBezTo>
                          <a:pt x="5622466" y="27469"/>
                          <a:pt x="5377977" y="60549"/>
                          <a:pt x="5212759" y="36576"/>
                        </a:cubicBezTo>
                        <a:cubicBezTo>
                          <a:pt x="5047541" y="12603"/>
                          <a:pt x="4846124" y="20485"/>
                          <a:pt x="4726235" y="36576"/>
                        </a:cubicBezTo>
                        <a:cubicBezTo>
                          <a:pt x="4606346" y="52667"/>
                          <a:pt x="4370759" y="43022"/>
                          <a:pt x="4100704" y="36576"/>
                        </a:cubicBezTo>
                        <a:cubicBezTo>
                          <a:pt x="3830649" y="30130"/>
                          <a:pt x="3758064" y="15154"/>
                          <a:pt x="3544676" y="36576"/>
                        </a:cubicBezTo>
                        <a:cubicBezTo>
                          <a:pt x="3331288" y="57998"/>
                          <a:pt x="3000882" y="48288"/>
                          <a:pt x="2710635" y="36576"/>
                        </a:cubicBezTo>
                        <a:cubicBezTo>
                          <a:pt x="2420388" y="24864"/>
                          <a:pt x="2221947" y="11883"/>
                          <a:pt x="1946097" y="36576"/>
                        </a:cubicBezTo>
                        <a:cubicBezTo>
                          <a:pt x="1670247" y="61269"/>
                          <a:pt x="1563342" y="45586"/>
                          <a:pt x="1459572" y="36576"/>
                        </a:cubicBezTo>
                        <a:cubicBezTo>
                          <a:pt x="1355802" y="27566"/>
                          <a:pt x="908629" y="43883"/>
                          <a:pt x="764538" y="36576"/>
                        </a:cubicBezTo>
                        <a:cubicBezTo>
                          <a:pt x="620447" y="29269"/>
                          <a:pt x="208084" y="65200"/>
                          <a:pt x="0" y="36576"/>
                        </a:cubicBezTo>
                        <a:cubicBezTo>
                          <a:pt x="566" y="19755"/>
                          <a:pt x="-1" y="873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F8D194-3336-43D4-A1B5-2E3818CF697B}"/>
              </a:ext>
            </a:extLst>
          </p:cNvPr>
          <p:cNvSpPr txBox="1"/>
          <p:nvPr/>
        </p:nvSpPr>
        <p:spPr>
          <a:xfrm>
            <a:off x="6997562" y="12659788"/>
            <a:ext cx="6042211" cy="405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Image by </a:t>
            </a:r>
            <a:r>
              <a:rPr lang="en-US" sz="2000" err="1">
                <a:hlinkClick r:id="rId2"/>
              </a:rPr>
              <a:t>Foto</a:t>
            </a:r>
            <a:r>
              <a:rPr lang="en-US" sz="2000">
                <a:hlinkClick r:id="rId2"/>
              </a:rPr>
              <a:t>-Rabe</a:t>
            </a:r>
            <a:r>
              <a:rPr lang="en-US" sz="2000"/>
              <a:t> from </a:t>
            </a:r>
            <a:r>
              <a:rPr lang="en-US" sz="2000" err="1">
                <a:hlinkClick r:id="rId3"/>
              </a:rPr>
              <a:t>Pixabay</a:t>
            </a:r>
            <a:endParaRPr lang="en-US" sz="3700"/>
          </a:p>
        </p:txBody>
      </p:sp>
      <p:pic>
        <p:nvPicPr>
          <p:cNvPr id="8" name="Picture Placeholder 7" descr="A picture containing text&#10;&#10;Description automatically generated">
            <a:extLst>
              <a:ext uri="{FF2B5EF4-FFF2-40B4-BE49-F238E27FC236}">
                <a16:creationId xmlns:a16="http://schemas.microsoft.com/office/drawing/2014/main" id="{3F1F60E8-295B-41D6-885B-D5258CD4C8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/>
          <a:srcRect l="6997" r="21277"/>
          <a:stretch/>
        </p:blipFill>
        <p:spPr>
          <a:xfrm>
            <a:off x="10624787" y="10"/>
            <a:ext cx="13759341" cy="13715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570617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1078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596903" y="658368"/>
            <a:ext cx="12503848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0800" b="1">
                <a:latin typeface="+mj-lt"/>
                <a:ea typeface="+mj-ea"/>
                <a:cs typeface="+mj-cs"/>
              </a:rPr>
              <a:t>Easy Access</a:t>
            </a:r>
          </a:p>
        </p:txBody>
      </p:sp>
      <p:pic>
        <p:nvPicPr>
          <p:cNvPr id="4" name="Picture 3" descr="A computer with a plant in the background&#10;&#10;Description automatically generated with low confidence">
            <a:extLst>
              <a:ext uri="{FF2B5EF4-FFF2-40B4-BE49-F238E27FC236}">
                <a16:creationId xmlns:a16="http://schemas.microsoft.com/office/drawing/2014/main" id="{863FA3C7-EDDA-40F4-8529-9C6C5AAEDA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23"/>
          <a:stretch/>
        </p:blipFill>
        <p:spPr>
          <a:xfrm>
            <a:off x="2" y="10"/>
            <a:ext cx="9315900" cy="13715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96903" y="4749894"/>
            <a:ext cx="8488283" cy="36576"/>
          </a:xfrm>
          <a:custGeom>
            <a:avLst/>
            <a:gdLst>
              <a:gd name="connsiteX0" fmla="*/ 0 w 8488283"/>
              <a:gd name="connsiteY0" fmla="*/ 0 h 36576"/>
              <a:gd name="connsiteX1" fmla="*/ 737828 w 8488283"/>
              <a:gd name="connsiteY1" fmla="*/ 0 h 36576"/>
              <a:gd name="connsiteX2" fmla="*/ 1560538 w 8488283"/>
              <a:gd name="connsiteY2" fmla="*/ 0 h 36576"/>
              <a:gd name="connsiteX3" fmla="*/ 1958835 w 8488283"/>
              <a:gd name="connsiteY3" fmla="*/ 0 h 36576"/>
              <a:gd name="connsiteX4" fmla="*/ 2526897 w 8488283"/>
              <a:gd name="connsiteY4" fmla="*/ 0 h 36576"/>
              <a:gd name="connsiteX5" fmla="*/ 2925193 w 8488283"/>
              <a:gd name="connsiteY5" fmla="*/ 0 h 36576"/>
              <a:gd name="connsiteX6" fmla="*/ 3578138 w 8488283"/>
              <a:gd name="connsiteY6" fmla="*/ 0 h 36576"/>
              <a:gd name="connsiteX7" fmla="*/ 4146200 w 8488283"/>
              <a:gd name="connsiteY7" fmla="*/ 0 h 36576"/>
              <a:gd name="connsiteX8" fmla="*/ 4884027 w 8488283"/>
              <a:gd name="connsiteY8" fmla="*/ 0 h 36576"/>
              <a:gd name="connsiteX9" fmla="*/ 5706738 w 8488283"/>
              <a:gd name="connsiteY9" fmla="*/ 0 h 36576"/>
              <a:gd name="connsiteX10" fmla="*/ 6359683 w 8488283"/>
              <a:gd name="connsiteY10" fmla="*/ 0 h 36576"/>
              <a:gd name="connsiteX11" fmla="*/ 7182393 w 8488283"/>
              <a:gd name="connsiteY11" fmla="*/ 0 h 36576"/>
              <a:gd name="connsiteX12" fmla="*/ 7835338 w 8488283"/>
              <a:gd name="connsiteY12" fmla="*/ 0 h 36576"/>
              <a:gd name="connsiteX13" fmla="*/ 8488283 w 8488283"/>
              <a:gd name="connsiteY13" fmla="*/ 0 h 36576"/>
              <a:gd name="connsiteX14" fmla="*/ 8488283 w 8488283"/>
              <a:gd name="connsiteY14" fmla="*/ 36576 h 36576"/>
              <a:gd name="connsiteX15" fmla="*/ 7835338 w 8488283"/>
              <a:gd name="connsiteY15" fmla="*/ 36576 h 36576"/>
              <a:gd name="connsiteX16" fmla="*/ 7352159 w 8488283"/>
              <a:gd name="connsiteY16" fmla="*/ 36576 h 36576"/>
              <a:gd name="connsiteX17" fmla="*/ 6953863 w 8488283"/>
              <a:gd name="connsiteY17" fmla="*/ 36576 h 36576"/>
              <a:gd name="connsiteX18" fmla="*/ 6385801 w 8488283"/>
              <a:gd name="connsiteY18" fmla="*/ 36576 h 36576"/>
              <a:gd name="connsiteX19" fmla="*/ 5732856 w 8488283"/>
              <a:gd name="connsiteY19" fmla="*/ 36576 h 36576"/>
              <a:gd name="connsiteX20" fmla="*/ 5164794 w 8488283"/>
              <a:gd name="connsiteY20" fmla="*/ 36576 h 36576"/>
              <a:gd name="connsiteX21" fmla="*/ 4681615 w 8488283"/>
              <a:gd name="connsiteY21" fmla="*/ 36576 h 36576"/>
              <a:gd name="connsiteX22" fmla="*/ 3858904 w 8488283"/>
              <a:gd name="connsiteY22" fmla="*/ 36576 h 36576"/>
              <a:gd name="connsiteX23" fmla="*/ 3205959 w 8488283"/>
              <a:gd name="connsiteY23" fmla="*/ 36576 h 36576"/>
              <a:gd name="connsiteX24" fmla="*/ 2468132 w 8488283"/>
              <a:gd name="connsiteY24" fmla="*/ 36576 h 36576"/>
              <a:gd name="connsiteX25" fmla="*/ 2069835 w 8488283"/>
              <a:gd name="connsiteY25" fmla="*/ 36576 h 36576"/>
              <a:gd name="connsiteX26" fmla="*/ 1586656 w 8488283"/>
              <a:gd name="connsiteY26" fmla="*/ 36576 h 36576"/>
              <a:gd name="connsiteX27" fmla="*/ 933711 w 8488283"/>
              <a:gd name="connsiteY27" fmla="*/ 36576 h 36576"/>
              <a:gd name="connsiteX28" fmla="*/ 0 w 8488283"/>
              <a:gd name="connsiteY28" fmla="*/ 36576 h 36576"/>
              <a:gd name="connsiteX29" fmla="*/ 0 w 8488283"/>
              <a:gd name="connsiteY29" fmla="*/ 0 h 36576"/>
              <a:gd name="connsiteX0" fmla="*/ 0 w 8488283"/>
              <a:gd name="connsiteY0" fmla="*/ 0 h 36576"/>
              <a:gd name="connsiteX1" fmla="*/ 483179 w 8488283"/>
              <a:gd name="connsiteY1" fmla="*/ 0 h 36576"/>
              <a:gd name="connsiteX2" fmla="*/ 881476 w 8488283"/>
              <a:gd name="connsiteY2" fmla="*/ 0 h 36576"/>
              <a:gd name="connsiteX3" fmla="*/ 1364655 w 8488283"/>
              <a:gd name="connsiteY3" fmla="*/ 0 h 36576"/>
              <a:gd name="connsiteX4" fmla="*/ 2017600 w 8488283"/>
              <a:gd name="connsiteY4" fmla="*/ 0 h 36576"/>
              <a:gd name="connsiteX5" fmla="*/ 2755427 w 8488283"/>
              <a:gd name="connsiteY5" fmla="*/ 0 h 36576"/>
              <a:gd name="connsiteX6" fmla="*/ 3578138 w 8488283"/>
              <a:gd name="connsiteY6" fmla="*/ 0 h 36576"/>
              <a:gd name="connsiteX7" fmla="*/ 4400848 w 8488283"/>
              <a:gd name="connsiteY7" fmla="*/ 0 h 36576"/>
              <a:gd name="connsiteX8" fmla="*/ 4968910 w 8488283"/>
              <a:gd name="connsiteY8" fmla="*/ 0 h 36576"/>
              <a:gd name="connsiteX9" fmla="*/ 5706738 w 8488283"/>
              <a:gd name="connsiteY9" fmla="*/ 0 h 36576"/>
              <a:gd name="connsiteX10" fmla="*/ 6359683 w 8488283"/>
              <a:gd name="connsiteY10" fmla="*/ 0 h 36576"/>
              <a:gd name="connsiteX11" fmla="*/ 6927745 w 8488283"/>
              <a:gd name="connsiteY11" fmla="*/ 0 h 36576"/>
              <a:gd name="connsiteX12" fmla="*/ 7665572 w 8488283"/>
              <a:gd name="connsiteY12" fmla="*/ 0 h 36576"/>
              <a:gd name="connsiteX13" fmla="*/ 8488283 w 8488283"/>
              <a:gd name="connsiteY13" fmla="*/ 0 h 36576"/>
              <a:gd name="connsiteX14" fmla="*/ 8488283 w 8488283"/>
              <a:gd name="connsiteY14" fmla="*/ 36576 h 36576"/>
              <a:gd name="connsiteX15" fmla="*/ 8005104 w 8488283"/>
              <a:gd name="connsiteY15" fmla="*/ 36576 h 36576"/>
              <a:gd name="connsiteX16" fmla="*/ 7182393 w 8488283"/>
              <a:gd name="connsiteY16" fmla="*/ 36576 h 36576"/>
              <a:gd name="connsiteX17" fmla="*/ 6699214 w 8488283"/>
              <a:gd name="connsiteY17" fmla="*/ 36576 h 36576"/>
              <a:gd name="connsiteX18" fmla="*/ 5961386 w 8488283"/>
              <a:gd name="connsiteY18" fmla="*/ 36576 h 36576"/>
              <a:gd name="connsiteX19" fmla="*/ 5563090 w 8488283"/>
              <a:gd name="connsiteY19" fmla="*/ 36576 h 36576"/>
              <a:gd name="connsiteX20" fmla="*/ 4910145 w 8488283"/>
              <a:gd name="connsiteY20" fmla="*/ 36576 h 36576"/>
              <a:gd name="connsiteX21" fmla="*/ 4426966 w 8488283"/>
              <a:gd name="connsiteY21" fmla="*/ 36576 h 36576"/>
              <a:gd name="connsiteX22" fmla="*/ 3604256 w 8488283"/>
              <a:gd name="connsiteY22" fmla="*/ 36576 h 36576"/>
              <a:gd name="connsiteX23" fmla="*/ 3205959 w 8488283"/>
              <a:gd name="connsiteY23" fmla="*/ 36576 h 36576"/>
              <a:gd name="connsiteX24" fmla="*/ 2553014 w 8488283"/>
              <a:gd name="connsiteY24" fmla="*/ 36576 h 36576"/>
              <a:gd name="connsiteX25" fmla="*/ 2154718 w 8488283"/>
              <a:gd name="connsiteY25" fmla="*/ 36576 h 36576"/>
              <a:gd name="connsiteX26" fmla="*/ 1671539 w 8488283"/>
              <a:gd name="connsiteY26" fmla="*/ 36576 h 36576"/>
              <a:gd name="connsiteX27" fmla="*/ 933711 w 8488283"/>
              <a:gd name="connsiteY27" fmla="*/ 36576 h 36576"/>
              <a:gd name="connsiteX28" fmla="*/ 0 w 8488283"/>
              <a:gd name="connsiteY28" fmla="*/ 36576 h 36576"/>
              <a:gd name="connsiteX29" fmla="*/ 0 w 8488283"/>
              <a:gd name="connsiteY29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488283" h="36576" fill="none" extrusionOk="0">
                <a:moveTo>
                  <a:pt x="0" y="0"/>
                </a:moveTo>
                <a:cubicBezTo>
                  <a:pt x="171839" y="31921"/>
                  <a:pt x="493822" y="7965"/>
                  <a:pt x="737828" y="0"/>
                </a:cubicBezTo>
                <a:cubicBezTo>
                  <a:pt x="960337" y="6106"/>
                  <a:pt x="1226430" y="83006"/>
                  <a:pt x="1560538" y="0"/>
                </a:cubicBezTo>
                <a:cubicBezTo>
                  <a:pt x="1859776" y="-35736"/>
                  <a:pt x="1812758" y="-13997"/>
                  <a:pt x="1958835" y="0"/>
                </a:cubicBezTo>
                <a:cubicBezTo>
                  <a:pt x="2108900" y="7821"/>
                  <a:pt x="2288479" y="2618"/>
                  <a:pt x="2526897" y="0"/>
                </a:cubicBezTo>
                <a:cubicBezTo>
                  <a:pt x="2781888" y="-16653"/>
                  <a:pt x="2801336" y="-12494"/>
                  <a:pt x="2925193" y="0"/>
                </a:cubicBezTo>
                <a:cubicBezTo>
                  <a:pt x="3097194" y="-9344"/>
                  <a:pt x="3251404" y="-16009"/>
                  <a:pt x="3578138" y="0"/>
                </a:cubicBezTo>
                <a:cubicBezTo>
                  <a:pt x="3871848" y="-27167"/>
                  <a:pt x="3991862" y="-20542"/>
                  <a:pt x="4146200" y="0"/>
                </a:cubicBezTo>
                <a:cubicBezTo>
                  <a:pt x="4336136" y="62309"/>
                  <a:pt x="4678490" y="37196"/>
                  <a:pt x="4884027" y="0"/>
                </a:cubicBezTo>
                <a:cubicBezTo>
                  <a:pt x="5058248" y="3111"/>
                  <a:pt x="5429231" y="-6570"/>
                  <a:pt x="5706738" y="0"/>
                </a:cubicBezTo>
                <a:cubicBezTo>
                  <a:pt x="6022463" y="-18831"/>
                  <a:pt x="6194070" y="8765"/>
                  <a:pt x="6359683" y="0"/>
                </a:cubicBezTo>
                <a:cubicBezTo>
                  <a:pt x="6454667" y="29706"/>
                  <a:pt x="6898316" y="-34264"/>
                  <a:pt x="7182393" y="0"/>
                </a:cubicBezTo>
                <a:cubicBezTo>
                  <a:pt x="7537021" y="25002"/>
                  <a:pt x="7578412" y="-7171"/>
                  <a:pt x="7835338" y="0"/>
                </a:cubicBezTo>
                <a:cubicBezTo>
                  <a:pt x="8090857" y="16602"/>
                  <a:pt x="8237426" y="23489"/>
                  <a:pt x="8488283" y="0"/>
                </a:cubicBezTo>
                <a:cubicBezTo>
                  <a:pt x="8489777" y="7904"/>
                  <a:pt x="8489650" y="26577"/>
                  <a:pt x="8488283" y="36576"/>
                </a:cubicBezTo>
                <a:cubicBezTo>
                  <a:pt x="8293110" y="57853"/>
                  <a:pt x="7974163" y="78670"/>
                  <a:pt x="7835338" y="36576"/>
                </a:cubicBezTo>
                <a:cubicBezTo>
                  <a:pt x="7700413" y="-3555"/>
                  <a:pt x="7585875" y="9089"/>
                  <a:pt x="7352159" y="36576"/>
                </a:cubicBezTo>
                <a:cubicBezTo>
                  <a:pt x="7165625" y="75130"/>
                  <a:pt x="7058009" y="61666"/>
                  <a:pt x="6953863" y="36576"/>
                </a:cubicBezTo>
                <a:cubicBezTo>
                  <a:pt x="6838740" y="30285"/>
                  <a:pt x="6564955" y="33596"/>
                  <a:pt x="6385801" y="36576"/>
                </a:cubicBezTo>
                <a:cubicBezTo>
                  <a:pt x="6178919" y="28836"/>
                  <a:pt x="6010140" y="76774"/>
                  <a:pt x="5732856" y="36576"/>
                </a:cubicBezTo>
                <a:cubicBezTo>
                  <a:pt x="5471352" y="8838"/>
                  <a:pt x="5420265" y="27055"/>
                  <a:pt x="5164794" y="36576"/>
                </a:cubicBezTo>
                <a:cubicBezTo>
                  <a:pt x="4903980" y="45430"/>
                  <a:pt x="4917901" y="18496"/>
                  <a:pt x="4681615" y="36576"/>
                </a:cubicBezTo>
                <a:cubicBezTo>
                  <a:pt x="4427029" y="21635"/>
                  <a:pt x="4042105" y="9375"/>
                  <a:pt x="3858904" y="36576"/>
                </a:cubicBezTo>
                <a:cubicBezTo>
                  <a:pt x="3623578" y="89457"/>
                  <a:pt x="3459470" y="-5638"/>
                  <a:pt x="3205959" y="36576"/>
                </a:cubicBezTo>
                <a:cubicBezTo>
                  <a:pt x="2964584" y="77756"/>
                  <a:pt x="2648742" y="89417"/>
                  <a:pt x="2468132" y="36576"/>
                </a:cubicBezTo>
                <a:cubicBezTo>
                  <a:pt x="2254732" y="23093"/>
                  <a:pt x="2201866" y="33132"/>
                  <a:pt x="2069835" y="36576"/>
                </a:cubicBezTo>
                <a:cubicBezTo>
                  <a:pt x="1953201" y="11474"/>
                  <a:pt x="1680405" y="36303"/>
                  <a:pt x="1586656" y="36576"/>
                </a:cubicBezTo>
                <a:cubicBezTo>
                  <a:pt x="1462092" y="39775"/>
                  <a:pt x="1076952" y="40765"/>
                  <a:pt x="933711" y="36576"/>
                </a:cubicBezTo>
                <a:cubicBezTo>
                  <a:pt x="779893" y="81390"/>
                  <a:pt x="268917" y="38357"/>
                  <a:pt x="0" y="36576"/>
                </a:cubicBezTo>
                <a:cubicBezTo>
                  <a:pt x="-451" y="20298"/>
                  <a:pt x="1478" y="18086"/>
                  <a:pt x="0" y="0"/>
                </a:cubicBezTo>
                <a:close/>
              </a:path>
              <a:path w="8488283" h="36576" stroke="0" extrusionOk="0">
                <a:moveTo>
                  <a:pt x="0" y="0"/>
                </a:moveTo>
                <a:cubicBezTo>
                  <a:pt x="234736" y="-18041"/>
                  <a:pt x="254088" y="-11776"/>
                  <a:pt x="483179" y="0"/>
                </a:cubicBezTo>
                <a:cubicBezTo>
                  <a:pt x="711765" y="9227"/>
                  <a:pt x="706333" y="17562"/>
                  <a:pt x="881476" y="0"/>
                </a:cubicBezTo>
                <a:cubicBezTo>
                  <a:pt x="1082669" y="6128"/>
                  <a:pt x="1236353" y="-14978"/>
                  <a:pt x="1364655" y="0"/>
                </a:cubicBezTo>
                <a:cubicBezTo>
                  <a:pt x="1499504" y="55783"/>
                  <a:pt x="1869112" y="-38485"/>
                  <a:pt x="2017600" y="0"/>
                </a:cubicBezTo>
                <a:cubicBezTo>
                  <a:pt x="2159659" y="28597"/>
                  <a:pt x="2452755" y="-33331"/>
                  <a:pt x="2755427" y="0"/>
                </a:cubicBezTo>
                <a:cubicBezTo>
                  <a:pt x="3072900" y="-8992"/>
                  <a:pt x="3378455" y="-21266"/>
                  <a:pt x="3578138" y="0"/>
                </a:cubicBezTo>
                <a:cubicBezTo>
                  <a:pt x="3777669" y="-734"/>
                  <a:pt x="4001534" y="31656"/>
                  <a:pt x="4400848" y="0"/>
                </a:cubicBezTo>
                <a:cubicBezTo>
                  <a:pt x="4794994" y="11254"/>
                  <a:pt x="4847250" y="-2744"/>
                  <a:pt x="4968910" y="0"/>
                </a:cubicBezTo>
                <a:cubicBezTo>
                  <a:pt x="5088715" y="22432"/>
                  <a:pt x="5458576" y="-6010"/>
                  <a:pt x="5706738" y="0"/>
                </a:cubicBezTo>
                <a:cubicBezTo>
                  <a:pt x="5983290" y="19035"/>
                  <a:pt x="6126571" y="32384"/>
                  <a:pt x="6359683" y="0"/>
                </a:cubicBezTo>
                <a:cubicBezTo>
                  <a:pt x="6609428" y="-32798"/>
                  <a:pt x="6776928" y="-2309"/>
                  <a:pt x="6927745" y="0"/>
                </a:cubicBezTo>
                <a:cubicBezTo>
                  <a:pt x="7007544" y="14723"/>
                  <a:pt x="7376008" y="30961"/>
                  <a:pt x="7665572" y="0"/>
                </a:cubicBezTo>
                <a:cubicBezTo>
                  <a:pt x="7970454" y="21912"/>
                  <a:pt x="8071097" y="-36246"/>
                  <a:pt x="8488283" y="0"/>
                </a:cubicBezTo>
                <a:cubicBezTo>
                  <a:pt x="8486477" y="11475"/>
                  <a:pt x="8486191" y="22933"/>
                  <a:pt x="8488283" y="36576"/>
                </a:cubicBezTo>
                <a:cubicBezTo>
                  <a:pt x="8391449" y="39782"/>
                  <a:pt x="8181159" y="61269"/>
                  <a:pt x="8005104" y="36576"/>
                </a:cubicBezTo>
                <a:cubicBezTo>
                  <a:pt x="7755635" y="39818"/>
                  <a:pt x="7553818" y="-36369"/>
                  <a:pt x="7182393" y="36576"/>
                </a:cubicBezTo>
                <a:cubicBezTo>
                  <a:pt x="6763008" y="56368"/>
                  <a:pt x="6880999" y="19029"/>
                  <a:pt x="6699214" y="36576"/>
                </a:cubicBezTo>
                <a:cubicBezTo>
                  <a:pt x="6493691" y="53235"/>
                  <a:pt x="6142288" y="501"/>
                  <a:pt x="5961386" y="36576"/>
                </a:cubicBezTo>
                <a:cubicBezTo>
                  <a:pt x="5782133" y="25368"/>
                  <a:pt x="5684542" y="46991"/>
                  <a:pt x="5563090" y="36576"/>
                </a:cubicBezTo>
                <a:cubicBezTo>
                  <a:pt x="5453530" y="-14926"/>
                  <a:pt x="5201083" y="52249"/>
                  <a:pt x="4910145" y="36576"/>
                </a:cubicBezTo>
                <a:cubicBezTo>
                  <a:pt x="4614505" y="64309"/>
                  <a:pt x="4581100" y="43400"/>
                  <a:pt x="4426966" y="36576"/>
                </a:cubicBezTo>
                <a:cubicBezTo>
                  <a:pt x="4338372" y="20493"/>
                  <a:pt x="3996523" y="54683"/>
                  <a:pt x="3604256" y="36576"/>
                </a:cubicBezTo>
                <a:cubicBezTo>
                  <a:pt x="3229735" y="26254"/>
                  <a:pt x="3320994" y="45350"/>
                  <a:pt x="3205959" y="36576"/>
                </a:cubicBezTo>
                <a:cubicBezTo>
                  <a:pt x="3069361" y="33549"/>
                  <a:pt x="2782271" y="-1261"/>
                  <a:pt x="2553014" y="36576"/>
                </a:cubicBezTo>
                <a:cubicBezTo>
                  <a:pt x="2290329" y="56281"/>
                  <a:pt x="2310949" y="21939"/>
                  <a:pt x="2154718" y="36576"/>
                </a:cubicBezTo>
                <a:cubicBezTo>
                  <a:pt x="1979974" y="26485"/>
                  <a:pt x="1895726" y="22271"/>
                  <a:pt x="1671539" y="36576"/>
                </a:cubicBezTo>
                <a:cubicBezTo>
                  <a:pt x="1432588" y="47355"/>
                  <a:pt x="1229108" y="13604"/>
                  <a:pt x="933711" y="36576"/>
                </a:cubicBezTo>
                <a:cubicBezTo>
                  <a:pt x="674549" y="48873"/>
                  <a:pt x="305685" y="-1635"/>
                  <a:pt x="0" y="36576"/>
                </a:cubicBezTo>
                <a:cubicBezTo>
                  <a:pt x="1615" y="20953"/>
                  <a:pt x="-1950" y="10637"/>
                  <a:pt x="0" y="0"/>
                </a:cubicBezTo>
                <a:close/>
              </a:path>
              <a:path w="8488283" h="36576" fill="none" stroke="0" extrusionOk="0">
                <a:moveTo>
                  <a:pt x="0" y="0"/>
                </a:moveTo>
                <a:cubicBezTo>
                  <a:pt x="172134" y="32897"/>
                  <a:pt x="498220" y="-29673"/>
                  <a:pt x="737828" y="0"/>
                </a:cubicBezTo>
                <a:cubicBezTo>
                  <a:pt x="926697" y="12025"/>
                  <a:pt x="1221344" y="58564"/>
                  <a:pt x="1560538" y="0"/>
                </a:cubicBezTo>
                <a:cubicBezTo>
                  <a:pt x="1862839" y="-38016"/>
                  <a:pt x="1810221" y="-15364"/>
                  <a:pt x="1958835" y="0"/>
                </a:cubicBezTo>
                <a:cubicBezTo>
                  <a:pt x="2129914" y="40747"/>
                  <a:pt x="2309619" y="35854"/>
                  <a:pt x="2526897" y="0"/>
                </a:cubicBezTo>
                <a:cubicBezTo>
                  <a:pt x="2784064" y="-15132"/>
                  <a:pt x="2801277" y="-18070"/>
                  <a:pt x="2925193" y="0"/>
                </a:cubicBezTo>
                <a:cubicBezTo>
                  <a:pt x="3038950" y="-14594"/>
                  <a:pt x="3283168" y="28913"/>
                  <a:pt x="3578138" y="0"/>
                </a:cubicBezTo>
                <a:cubicBezTo>
                  <a:pt x="3874049" y="-4076"/>
                  <a:pt x="3955179" y="-32478"/>
                  <a:pt x="4146200" y="0"/>
                </a:cubicBezTo>
                <a:cubicBezTo>
                  <a:pt x="4298517" y="-5522"/>
                  <a:pt x="4704375" y="18783"/>
                  <a:pt x="4884027" y="0"/>
                </a:cubicBezTo>
                <a:cubicBezTo>
                  <a:pt x="5109343" y="-99049"/>
                  <a:pt x="5380872" y="21235"/>
                  <a:pt x="5706738" y="0"/>
                </a:cubicBezTo>
                <a:cubicBezTo>
                  <a:pt x="6021808" y="-35580"/>
                  <a:pt x="6228869" y="-11541"/>
                  <a:pt x="6359683" y="0"/>
                </a:cubicBezTo>
                <a:cubicBezTo>
                  <a:pt x="6552461" y="21251"/>
                  <a:pt x="6756648" y="-38778"/>
                  <a:pt x="7182393" y="0"/>
                </a:cubicBezTo>
                <a:cubicBezTo>
                  <a:pt x="7543744" y="18826"/>
                  <a:pt x="7567837" y="-8073"/>
                  <a:pt x="7835338" y="0"/>
                </a:cubicBezTo>
                <a:cubicBezTo>
                  <a:pt x="8071114" y="18951"/>
                  <a:pt x="8234702" y="28841"/>
                  <a:pt x="8488283" y="0"/>
                </a:cubicBezTo>
                <a:cubicBezTo>
                  <a:pt x="8489214" y="7284"/>
                  <a:pt x="8488922" y="26540"/>
                  <a:pt x="8488283" y="36576"/>
                </a:cubicBezTo>
                <a:cubicBezTo>
                  <a:pt x="8308890" y="38453"/>
                  <a:pt x="7976531" y="57986"/>
                  <a:pt x="7835338" y="36576"/>
                </a:cubicBezTo>
                <a:cubicBezTo>
                  <a:pt x="7692954" y="-27421"/>
                  <a:pt x="7543787" y="16141"/>
                  <a:pt x="7352159" y="36576"/>
                </a:cubicBezTo>
                <a:cubicBezTo>
                  <a:pt x="7144585" y="78179"/>
                  <a:pt x="7057805" y="24182"/>
                  <a:pt x="6953863" y="36576"/>
                </a:cubicBezTo>
                <a:cubicBezTo>
                  <a:pt x="6824292" y="42012"/>
                  <a:pt x="6555500" y="3332"/>
                  <a:pt x="6385801" y="36576"/>
                </a:cubicBezTo>
                <a:cubicBezTo>
                  <a:pt x="6201396" y="22695"/>
                  <a:pt x="5975956" y="29668"/>
                  <a:pt x="5732856" y="36576"/>
                </a:cubicBezTo>
                <a:cubicBezTo>
                  <a:pt x="5471251" y="6463"/>
                  <a:pt x="5418075" y="22933"/>
                  <a:pt x="5164794" y="36576"/>
                </a:cubicBezTo>
                <a:cubicBezTo>
                  <a:pt x="4908687" y="41997"/>
                  <a:pt x="4919631" y="20762"/>
                  <a:pt x="4681615" y="36576"/>
                </a:cubicBezTo>
                <a:cubicBezTo>
                  <a:pt x="4458537" y="34465"/>
                  <a:pt x="4073916" y="12510"/>
                  <a:pt x="3858904" y="36576"/>
                </a:cubicBezTo>
                <a:cubicBezTo>
                  <a:pt x="3647167" y="60850"/>
                  <a:pt x="3431779" y="29767"/>
                  <a:pt x="3205959" y="36576"/>
                </a:cubicBezTo>
                <a:cubicBezTo>
                  <a:pt x="2901467" y="78029"/>
                  <a:pt x="2687778" y="80208"/>
                  <a:pt x="2468132" y="36576"/>
                </a:cubicBezTo>
                <a:cubicBezTo>
                  <a:pt x="2251136" y="20126"/>
                  <a:pt x="2197458" y="46479"/>
                  <a:pt x="2069835" y="36576"/>
                </a:cubicBezTo>
                <a:cubicBezTo>
                  <a:pt x="1938898" y="36764"/>
                  <a:pt x="1700803" y="35806"/>
                  <a:pt x="1586656" y="36576"/>
                </a:cubicBezTo>
                <a:cubicBezTo>
                  <a:pt x="1494196" y="47597"/>
                  <a:pt x="1089838" y="32944"/>
                  <a:pt x="933711" y="36576"/>
                </a:cubicBezTo>
                <a:cubicBezTo>
                  <a:pt x="769932" y="73100"/>
                  <a:pt x="258694" y="63212"/>
                  <a:pt x="0" y="36576"/>
                </a:cubicBezTo>
                <a:cubicBezTo>
                  <a:pt x="-251" y="20887"/>
                  <a:pt x="1716" y="1690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488283"/>
                      <a:gd name="connsiteY0" fmla="*/ 0 h 36576"/>
                      <a:gd name="connsiteX1" fmla="*/ 737828 w 8488283"/>
                      <a:gd name="connsiteY1" fmla="*/ 0 h 36576"/>
                      <a:gd name="connsiteX2" fmla="*/ 1560538 w 8488283"/>
                      <a:gd name="connsiteY2" fmla="*/ 0 h 36576"/>
                      <a:gd name="connsiteX3" fmla="*/ 1958835 w 8488283"/>
                      <a:gd name="connsiteY3" fmla="*/ 0 h 36576"/>
                      <a:gd name="connsiteX4" fmla="*/ 2526897 w 8488283"/>
                      <a:gd name="connsiteY4" fmla="*/ 0 h 36576"/>
                      <a:gd name="connsiteX5" fmla="*/ 2925193 w 8488283"/>
                      <a:gd name="connsiteY5" fmla="*/ 0 h 36576"/>
                      <a:gd name="connsiteX6" fmla="*/ 3578138 w 8488283"/>
                      <a:gd name="connsiteY6" fmla="*/ 0 h 36576"/>
                      <a:gd name="connsiteX7" fmla="*/ 4146200 w 8488283"/>
                      <a:gd name="connsiteY7" fmla="*/ 0 h 36576"/>
                      <a:gd name="connsiteX8" fmla="*/ 4884027 w 8488283"/>
                      <a:gd name="connsiteY8" fmla="*/ 0 h 36576"/>
                      <a:gd name="connsiteX9" fmla="*/ 5706738 w 8488283"/>
                      <a:gd name="connsiteY9" fmla="*/ 0 h 36576"/>
                      <a:gd name="connsiteX10" fmla="*/ 6359683 w 8488283"/>
                      <a:gd name="connsiteY10" fmla="*/ 0 h 36576"/>
                      <a:gd name="connsiteX11" fmla="*/ 7182393 w 8488283"/>
                      <a:gd name="connsiteY11" fmla="*/ 0 h 36576"/>
                      <a:gd name="connsiteX12" fmla="*/ 7835338 w 8488283"/>
                      <a:gd name="connsiteY12" fmla="*/ 0 h 36576"/>
                      <a:gd name="connsiteX13" fmla="*/ 8488283 w 8488283"/>
                      <a:gd name="connsiteY13" fmla="*/ 0 h 36576"/>
                      <a:gd name="connsiteX14" fmla="*/ 8488283 w 8488283"/>
                      <a:gd name="connsiteY14" fmla="*/ 36576 h 36576"/>
                      <a:gd name="connsiteX15" fmla="*/ 7835338 w 8488283"/>
                      <a:gd name="connsiteY15" fmla="*/ 36576 h 36576"/>
                      <a:gd name="connsiteX16" fmla="*/ 7352159 w 8488283"/>
                      <a:gd name="connsiteY16" fmla="*/ 36576 h 36576"/>
                      <a:gd name="connsiteX17" fmla="*/ 6953863 w 8488283"/>
                      <a:gd name="connsiteY17" fmla="*/ 36576 h 36576"/>
                      <a:gd name="connsiteX18" fmla="*/ 6385801 w 8488283"/>
                      <a:gd name="connsiteY18" fmla="*/ 36576 h 36576"/>
                      <a:gd name="connsiteX19" fmla="*/ 5732856 w 8488283"/>
                      <a:gd name="connsiteY19" fmla="*/ 36576 h 36576"/>
                      <a:gd name="connsiteX20" fmla="*/ 5164794 w 8488283"/>
                      <a:gd name="connsiteY20" fmla="*/ 36576 h 36576"/>
                      <a:gd name="connsiteX21" fmla="*/ 4681615 w 8488283"/>
                      <a:gd name="connsiteY21" fmla="*/ 36576 h 36576"/>
                      <a:gd name="connsiteX22" fmla="*/ 3858904 w 8488283"/>
                      <a:gd name="connsiteY22" fmla="*/ 36576 h 36576"/>
                      <a:gd name="connsiteX23" fmla="*/ 3205959 w 8488283"/>
                      <a:gd name="connsiteY23" fmla="*/ 36576 h 36576"/>
                      <a:gd name="connsiteX24" fmla="*/ 2468132 w 8488283"/>
                      <a:gd name="connsiteY24" fmla="*/ 36576 h 36576"/>
                      <a:gd name="connsiteX25" fmla="*/ 2069835 w 8488283"/>
                      <a:gd name="connsiteY25" fmla="*/ 36576 h 36576"/>
                      <a:gd name="connsiteX26" fmla="*/ 1586656 w 8488283"/>
                      <a:gd name="connsiteY26" fmla="*/ 36576 h 36576"/>
                      <a:gd name="connsiteX27" fmla="*/ 933711 w 8488283"/>
                      <a:gd name="connsiteY27" fmla="*/ 36576 h 36576"/>
                      <a:gd name="connsiteX28" fmla="*/ 0 w 8488283"/>
                      <a:gd name="connsiteY28" fmla="*/ 36576 h 36576"/>
                      <a:gd name="connsiteX29" fmla="*/ 0 w 8488283"/>
                      <a:gd name="connsiteY29" fmla="*/ 0 h 36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8488283" h="36576" fill="none" extrusionOk="0">
                        <a:moveTo>
                          <a:pt x="0" y="0"/>
                        </a:moveTo>
                        <a:cubicBezTo>
                          <a:pt x="186877" y="26117"/>
                          <a:pt x="510788" y="-15157"/>
                          <a:pt x="737828" y="0"/>
                        </a:cubicBezTo>
                        <a:cubicBezTo>
                          <a:pt x="964868" y="15157"/>
                          <a:pt x="1262553" y="35768"/>
                          <a:pt x="1560538" y="0"/>
                        </a:cubicBezTo>
                        <a:cubicBezTo>
                          <a:pt x="1858523" y="-35768"/>
                          <a:pt x="1816004" y="-18334"/>
                          <a:pt x="1958835" y="0"/>
                        </a:cubicBezTo>
                        <a:cubicBezTo>
                          <a:pt x="2101666" y="18334"/>
                          <a:pt x="2272617" y="16565"/>
                          <a:pt x="2526897" y="0"/>
                        </a:cubicBezTo>
                        <a:cubicBezTo>
                          <a:pt x="2781177" y="-16565"/>
                          <a:pt x="2801591" y="-12946"/>
                          <a:pt x="2925193" y="0"/>
                        </a:cubicBezTo>
                        <a:cubicBezTo>
                          <a:pt x="3048795" y="12946"/>
                          <a:pt x="3295199" y="7343"/>
                          <a:pt x="3578138" y="0"/>
                        </a:cubicBezTo>
                        <a:cubicBezTo>
                          <a:pt x="3861078" y="-7343"/>
                          <a:pt x="3975218" y="-26405"/>
                          <a:pt x="4146200" y="0"/>
                        </a:cubicBezTo>
                        <a:cubicBezTo>
                          <a:pt x="4317182" y="26405"/>
                          <a:pt x="4699380" y="33065"/>
                          <a:pt x="4884027" y="0"/>
                        </a:cubicBezTo>
                        <a:cubicBezTo>
                          <a:pt x="5068674" y="-33065"/>
                          <a:pt x="5390793" y="29015"/>
                          <a:pt x="5706738" y="0"/>
                        </a:cubicBezTo>
                        <a:cubicBezTo>
                          <a:pt x="6022683" y="-29015"/>
                          <a:pt x="6197100" y="-2752"/>
                          <a:pt x="6359683" y="0"/>
                        </a:cubicBezTo>
                        <a:cubicBezTo>
                          <a:pt x="6522267" y="2752"/>
                          <a:pt x="6828805" y="-19005"/>
                          <a:pt x="7182393" y="0"/>
                        </a:cubicBezTo>
                        <a:cubicBezTo>
                          <a:pt x="7535981" y="19005"/>
                          <a:pt x="7569449" y="-10578"/>
                          <a:pt x="7835338" y="0"/>
                        </a:cubicBezTo>
                        <a:cubicBezTo>
                          <a:pt x="8101227" y="10578"/>
                          <a:pt x="8233094" y="24646"/>
                          <a:pt x="8488283" y="0"/>
                        </a:cubicBezTo>
                        <a:cubicBezTo>
                          <a:pt x="8488861" y="9299"/>
                          <a:pt x="8488883" y="26774"/>
                          <a:pt x="8488283" y="36576"/>
                        </a:cubicBezTo>
                        <a:cubicBezTo>
                          <a:pt x="8311577" y="44658"/>
                          <a:pt x="7974444" y="67578"/>
                          <a:pt x="7835338" y="36576"/>
                        </a:cubicBezTo>
                        <a:cubicBezTo>
                          <a:pt x="7696232" y="5574"/>
                          <a:pt x="7549851" y="14599"/>
                          <a:pt x="7352159" y="36576"/>
                        </a:cubicBezTo>
                        <a:cubicBezTo>
                          <a:pt x="7154467" y="58553"/>
                          <a:pt x="7064003" y="44524"/>
                          <a:pt x="6953863" y="36576"/>
                        </a:cubicBezTo>
                        <a:cubicBezTo>
                          <a:pt x="6843723" y="28628"/>
                          <a:pt x="6552870" y="11254"/>
                          <a:pt x="6385801" y="36576"/>
                        </a:cubicBezTo>
                        <a:cubicBezTo>
                          <a:pt x="6218732" y="61898"/>
                          <a:pt x="5992482" y="63242"/>
                          <a:pt x="5732856" y="36576"/>
                        </a:cubicBezTo>
                        <a:cubicBezTo>
                          <a:pt x="5473231" y="9910"/>
                          <a:pt x="5424049" y="29596"/>
                          <a:pt x="5164794" y="36576"/>
                        </a:cubicBezTo>
                        <a:cubicBezTo>
                          <a:pt x="4905539" y="43556"/>
                          <a:pt x="4919566" y="21364"/>
                          <a:pt x="4681615" y="36576"/>
                        </a:cubicBezTo>
                        <a:cubicBezTo>
                          <a:pt x="4443664" y="51788"/>
                          <a:pt x="4071821" y="7699"/>
                          <a:pt x="3858904" y="36576"/>
                        </a:cubicBezTo>
                        <a:cubicBezTo>
                          <a:pt x="3645987" y="65453"/>
                          <a:pt x="3467322" y="22851"/>
                          <a:pt x="3205959" y="36576"/>
                        </a:cubicBezTo>
                        <a:cubicBezTo>
                          <a:pt x="2944597" y="50301"/>
                          <a:pt x="2682856" y="50971"/>
                          <a:pt x="2468132" y="36576"/>
                        </a:cubicBezTo>
                        <a:cubicBezTo>
                          <a:pt x="2253408" y="22181"/>
                          <a:pt x="2195883" y="47065"/>
                          <a:pt x="2069835" y="36576"/>
                        </a:cubicBezTo>
                        <a:cubicBezTo>
                          <a:pt x="1943787" y="26087"/>
                          <a:pt x="1684121" y="26905"/>
                          <a:pt x="1586656" y="36576"/>
                        </a:cubicBezTo>
                        <a:cubicBezTo>
                          <a:pt x="1489191" y="46247"/>
                          <a:pt x="1074805" y="20748"/>
                          <a:pt x="933711" y="36576"/>
                        </a:cubicBezTo>
                        <a:cubicBezTo>
                          <a:pt x="792618" y="52404"/>
                          <a:pt x="220519" y="32884"/>
                          <a:pt x="0" y="36576"/>
                        </a:cubicBezTo>
                        <a:cubicBezTo>
                          <a:pt x="-516" y="20544"/>
                          <a:pt x="1802" y="17140"/>
                          <a:pt x="0" y="0"/>
                        </a:cubicBezTo>
                        <a:close/>
                      </a:path>
                      <a:path w="8488283" h="36576" stroke="0" extrusionOk="0">
                        <a:moveTo>
                          <a:pt x="0" y="0"/>
                        </a:moveTo>
                        <a:cubicBezTo>
                          <a:pt x="234019" y="-19308"/>
                          <a:pt x="254781" y="-8240"/>
                          <a:pt x="483179" y="0"/>
                        </a:cubicBezTo>
                        <a:cubicBezTo>
                          <a:pt x="711577" y="8240"/>
                          <a:pt x="706556" y="15768"/>
                          <a:pt x="881476" y="0"/>
                        </a:cubicBezTo>
                        <a:cubicBezTo>
                          <a:pt x="1056396" y="-15768"/>
                          <a:pt x="1211950" y="-23633"/>
                          <a:pt x="1364655" y="0"/>
                        </a:cubicBezTo>
                        <a:cubicBezTo>
                          <a:pt x="1517360" y="23633"/>
                          <a:pt x="1865380" y="-17690"/>
                          <a:pt x="2017600" y="0"/>
                        </a:cubicBezTo>
                        <a:cubicBezTo>
                          <a:pt x="2169821" y="17690"/>
                          <a:pt x="2459231" y="21874"/>
                          <a:pt x="2755427" y="0"/>
                        </a:cubicBezTo>
                        <a:cubicBezTo>
                          <a:pt x="3051623" y="-21874"/>
                          <a:pt x="3395037" y="-13989"/>
                          <a:pt x="3578138" y="0"/>
                        </a:cubicBezTo>
                        <a:cubicBezTo>
                          <a:pt x="3761239" y="13989"/>
                          <a:pt x="4004542" y="-13894"/>
                          <a:pt x="4400848" y="0"/>
                        </a:cubicBezTo>
                        <a:cubicBezTo>
                          <a:pt x="4797154" y="13894"/>
                          <a:pt x="4844597" y="-4599"/>
                          <a:pt x="4968910" y="0"/>
                        </a:cubicBezTo>
                        <a:cubicBezTo>
                          <a:pt x="5093223" y="4599"/>
                          <a:pt x="5437522" y="-34560"/>
                          <a:pt x="5706738" y="0"/>
                        </a:cubicBezTo>
                        <a:cubicBezTo>
                          <a:pt x="5975954" y="34560"/>
                          <a:pt x="6116508" y="27074"/>
                          <a:pt x="6359683" y="0"/>
                        </a:cubicBezTo>
                        <a:cubicBezTo>
                          <a:pt x="6602859" y="-27074"/>
                          <a:pt x="6780019" y="-7317"/>
                          <a:pt x="6927745" y="0"/>
                        </a:cubicBezTo>
                        <a:cubicBezTo>
                          <a:pt x="7075471" y="7317"/>
                          <a:pt x="7370219" y="-25847"/>
                          <a:pt x="7665572" y="0"/>
                        </a:cubicBezTo>
                        <a:cubicBezTo>
                          <a:pt x="7960925" y="25847"/>
                          <a:pt x="8086388" y="-34860"/>
                          <a:pt x="8488283" y="0"/>
                        </a:cubicBezTo>
                        <a:cubicBezTo>
                          <a:pt x="8488059" y="11559"/>
                          <a:pt x="8487675" y="21146"/>
                          <a:pt x="8488283" y="36576"/>
                        </a:cubicBezTo>
                        <a:cubicBezTo>
                          <a:pt x="8362771" y="47260"/>
                          <a:pt x="8202988" y="38220"/>
                          <a:pt x="8005104" y="36576"/>
                        </a:cubicBezTo>
                        <a:cubicBezTo>
                          <a:pt x="7807220" y="34932"/>
                          <a:pt x="7585147" y="1647"/>
                          <a:pt x="7182393" y="36576"/>
                        </a:cubicBezTo>
                        <a:cubicBezTo>
                          <a:pt x="6779639" y="71505"/>
                          <a:pt x="6904981" y="29188"/>
                          <a:pt x="6699214" y="36576"/>
                        </a:cubicBezTo>
                        <a:cubicBezTo>
                          <a:pt x="6493447" y="43964"/>
                          <a:pt x="6133085" y="33948"/>
                          <a:pt x="5961386" y="36576"/>
                        </a:cubicBezTo>
                        <a:cubicBezTo>
                          <a:pt x="5789687" y="39204"/>
                          <a:pt x="5693958" y="52404"/>
                          <a:pt x="5563090" y="36576"/>
                        </a:cubicBezTo>
                        <a:cubicBezTo>
                          <a:pt x="5432222" y="20748"/>
                          <a:pt x="5207290" y="4168"/>
                          <a:pt x="4910145" y="36576"/>
                        </a:cubicBezTo>
                        <a:cubicBezTo>
                          <a:pt x="4613000" y="68984"/>
                          <a:pt x="4578581" y="41115"/>
                          <a:pt x="4426966" y="36576"/>
                        </a:cubicBezTo>
                        <a:cubicBezTo>
                          <a:pt x="4275351" y="32037"/>
                          <a:pt x="3984516" y="40578"/>
                          <a:pt x="3604256" y="36576"/>
                        </a:cubicBezTo>
                        <a:cubicBezTo>
                          <a:pt x="3223996" y="32575"/>
                          <a:pt x="3348167" y="56482"/>
                          <a:pt x="3205959" y="36576"/>
                        </a:cubicBezTo>
                        <a:cubicBezTo>
                          <a:pt x="3063751" y="16670"/>
                          <a:pt x="2817673" y="17084"/>
                          <a:pt x="2553014" y="36576"/>
                        </a:cubicBezTo>
                        <a:cubicBezTo>
                          <a:pt x="2288355" y="56068"/>
                          <a:pt x="2312326" y="28679"/>
                          <a:pt x="2154718" y="36576"/>
                        </a:cubicBezTo>
                        <a:cubicBezTo>
                          <a:pt x="1997110" y="44473"/>
                          <a:pt x="1886520" y="18225"/>
                          <a:pt x="1671539" y="36576"/>
                        </a:cubicBezTo>
                        <a:cubicBezTo>
                          <a:pt x="1456558" y="54927"/>
                          <a:pt x="1217566" y="32129"/>
                          <a:pt x="933711" y="36576"/>
                        </a:cubicBezTo>
                        <a:cubicBezTo>
                          <a:pt x="649856" y="41023"/>
                          <a:pt x="300535" y="37514"/>
                          <a:pt x="0" y="36576"/>
                        </a:cubicBezTo>
                        <a:cubicBezTo>
                          <a:pt x="-299" y="20797"/>
                          <a:pt x="-1602" y="1003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596903" y="5413248"/>
            <a:ext cx="12503848" cy="696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/>
              <a:t>Uncluttered Desktop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400" b="1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/>
              <a:t>Files easily accessible in the cloud.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400" b="1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/>
              <a:t>Box</a:t>
            </a:r>
            <a:br>
              <a:rPr lang="en-US" sz="4400" b="1"/>
            </a:br>
            <a:endParaRPr lang="en-US" sz="4400" b="1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/>
              <a:t>Google Drive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400" b="1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/>
              <a:t>Amazon Photos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400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5C9E45-F572-4D20-BAE3-E8FE2B3AA9CE}"/>
              </a:ext>
            </a:extLst>
          </p:cNvPr>
          <p:cNvSpPr txBox="1"/>
          <p:nvPr/>
        </p:nvSpPr>
        <p:spPr>
          <a:xfrm>
            <a:off x="9113106" y="1299216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Photo by </a:t>
            </a:r>
            <a:r>
              <a:rPr lang="en-US" sz="2000">
                <a:hlinkClick r:id="rId4"/>
              </a:rPr>
              <a:t>Sigmund</a:t>
            </a:r>
            <a:r>
              <a:rPr lang="en-US" sz="2000"/>
              <a:t> on </a:t>
            </a:r>
            <a:r>
              <a:rPr lang="en-US" sz="2000" err="1">
                <a:hlinkClick r:id="rId5"/>
              </a:rPr>
              <a:t>Unsplash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872611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31171" y="3567918"/>
            <a:ext cx="8175677" cy="57782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0000">
                <a:latin typeface="+mj-lt"/>
                <a:ea typeface="+mj-ea"/>
                <a:cs typeface="+mj-cs"/>
              </a:rPr>
              <a:t>Get more out of the tools than the tools get out of you.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2" y="0"/>
            <a:ext cx="14377973" cy="13716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Placeholder 6" descr="A cell phone on a desk&#10;&#10;Description automatically generated with low confidence">
            <a:extLst>
              <a:ext uri="{FF2B5EF4-FFF2-40B4-BE49-F238E27FC236}">
                <a16:creationId xmlns:a16="http://schemas.microsoft.com/office/drawing/2014/main" id="{77F52BC2-73E0-4A1F-9F70-F5D32382688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2629" r="29465" b="-1"/>
          <a:stretch/>
        </p:blipFill>
        <p:spPr>
          <a:xfrm>
            <a:off x="2" y="10"/>
            <a:ext cx="14058820" cy="13715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84B0FC-A340-4A86-BB40-2AD04AF33028}"/>
              </a:ext>
            </a:extLst>
          </p:cNvPr>
          <p:cNvSpPr txBox="1"/>
          <p:nvPr/>
        </p:nvSpPr>
        <p:spPr>
          <a:xfrm>
            <a:off x="10668000" y="13132174"/>
            <a:ext cx="9767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Image by </a:t>
            </a:r>
            <a:r>
              <a:rPr lang="en-US" sz="20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USA-</a:t>
            </a:r>
            <a:r>
              <a:rPr lang="en-US" sz="200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Reiseblogger</a:t>
            </a:r>
            <a:r>
              <a:rPr lang="en-US" sz="2000"/>
              <a:t> from </a:t>
            </a:r>
            <a:r>
              <a:rPr lang="en-US" sz="200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171293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1078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596903" y="1280160"/>
            <a:ext cx="12503848" cy="71323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0800" b="1">
                <a:latin typeface="+mj-lt"/>
                <a:ea typeface="+mj-ea"/>
                <a:cs typeface="+mj-cs"/>
              </a:rPr>
              <a:t>This is all great, but what does it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0800" b="1">
                <a:latin typeface="+mj-lt"/>
                <a:ea typeface="+mj-ea"/>
                <a:cs typeface="+mj-cs"/>
              </a:rPr>
              <a:t>have to do with advising?</a:t>
            </a:r>
          </a:p>
        </p:txBody>
      </p:sp>
      <p:pic>
        <p:nvPicPr>
          <p:cNvPr id="3" name="Picture 2" descr="A stack of books on top of a stack of books&#10;&#10;Description automatically generated with medium confidence">
            <a:extLst>
              <a:ext uri="{FF2B5EF4-FFF2-40B4-BE49-F238E27FC236}">
                <a16:creationId xmlns:a16="http://schemas.microsoft.com/office/drawing/2014/main" id="{70350BA4-E79B-423B-B45A-DBEC28E3F8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23"/>
          <a:stretch/>
        </p:blipFill>
        <p:spPr>
          <a:xfrm>
            <a:off x="2" y="10"/>
            <a:ext cx="9315900" cy="13715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27133" y="8818534"/>
            <a:ext cx="8488283" cy="36576"/>
          </a:xfrm>
          <a:custGeom>
            <a:avLst/>
            <a:gdLst>
              <a:gd name="connsiteX0" fmla="*/ 0 w 8488283"/>
              <a:gd name="connsiteY0" fmla="*/ 0 h 36576"/>
              <a:gd name="connsiteX1" fmla="*/ 568062 w 8488283"/>
              <a:gd name="connsiteY1" fmla="*/ 0 h 36576"/>
              <a:gd name="connsiteX2" fmla="*/ 1221007 w 8488283"/>
              <a:gd name="connsiteY2" fmla="*/ 0 h 36576"/>
              <a:gd name="connsiteX3" fmla="*/ 1958835 w 8488283"/>
              <a:gd name="connsiteY3" fmla="*/ 0 h 36576"/>
              <a:gd name="connsiteX4" fmla="*/ 2526897 w 8488283"/>
              <a:gd name="connsiteY4" fmla="*/ 0 h 36576"/>
              <a:gd name="connsiteX5" fmla="*/ 3179841 w 8488283"/>
              <a:gd name="connsiteY5" fmla="*/ 0 h 36576"/>
              <a:gd name="connsiteX6" fmla="*/ 4002552 w 8488283"/>
              <a:gd name="connsiteY6" fmla="*/ 0 h 36576"/>
              <a:gd name="connsiteX7" fmla="*/ 4485731 w 8488283"/>
              <a:gd name="connsiteY7" fmla="*/ 0 h 36576"/>
              <a:gd name="connsiteX8" fmla="*/ 5223559 w 8488283"/>
              <a:gd name="connsiteY8" fmla="*/ 0 h 36576"/>
              <a:gd name="connsiteX9" fmla="*/ 5706738 w 8488283"/>
              <a:gd name="connsiteY9" fmla="*/ 0 h 36576"/>
              <a:gd name="connsiteX10" fmla="*/ 6359683 w 8488283"/>
              <a:gd name="connsiteY10" fmla="*/ 0 h 36576"/>
              <a:gd name="connsiteX11" fmla="*/ 7097510 w 8488283"/>
              <a:gd name="connsiteY11" fmla="*/ 0 h 36576"/>
              <a:gd name="connsiteX12" fmla="*/ 7495807 w 8488283"/>
              <a:gd name="connsiteY12" fmla="*/ 0 h 36576"/>
              <a:gd name="connsiteX13" fmla="*/ 7894103 w 8488283"/>
              <a:gd name="connsiteY13" fmla="*/ 0 h 36576"/>
              <a:gd name="connsiteX14" fmla="*/ 8488283 w 8488283"/>
              <a:gd name="connsiteY14" fmla="*/ 0 h 36576"/>
              <a:gd name="connsiteX15" fmla="*/ 8488283 w 8488283"/>
              <a:gd name="connsiteY15" fmla="*/ 36576 h 36576"/>
              <a:gd name="connsiteX16" fmla="*/ 7750455 w 8488283"/>
              <a:gd name="connsiteY16" fmla="*/ 36576 h 36576"/>
              <a:gd name="connsiteX17" fmla="*/ 7097510 w 8488283"/>
              <a:gd name="connsiteY17" fmla="*/ 36576 h 36576"/>
              <a:gd name="connsiteX18" fmla="*/ 6529448 w 8488283"/>
              <a:gd name="connsiteY18" fmla="*/ 36576 h 36576"/>
              <a:gd name="connsiteX19" fmla="*/ 5791621 w 8488283"/>
              <a:gd name="connsiteY19" fmla="*/ 36576 h 36576"/>
              <a:gd name="connsiteX20" fmla="*/ 5138676 w 8488283"/>
              <a:gd name="connsiteY20" fmla="*/ 36576 h 36576"/>
              <a:gd name="connsiteX21" fmla="*/ 4315965 w 8488283"/>
              <a:gd name="connsiteY21" fmla="*/ 36576 h 36576"/>
              <a:gd name="connsiteX22" fmla="*/ 3493255 w 8488283"/>
              <a:gd name="connsiteY22" fmla="*/ 36576 h 36576"/>
              <a:gd name="connsiteX23" fmla="*/ 2755427 w 8488283"/>
              <a:gd name="connsiteY23" fmla="*/ 36576 h 36576"/>
              <a:gd name="connsiteX24" fmla="*/ 2017600 w 8488283"/>
              <a:gd name="connsiteY24" fmla="*/ 36576 h 36576"/>
              <a:gd name="connsiteX25" fmla="*/ 1279772 w 8488283"/>
              <a:gd name="connsiteY25" fmla="*/ 36576 h 36576"/>
              <a:gd name="connsiteX26" fmla="*/ 796593 w 8488283"/>
              <a:gd name="connsiteY26" fmla="*/ 36576 h 36576"/>
              <a:gd name="connsiteX27" fmla="*/ 0 w 8488283"/>
              <a:gd name="connsiteY27" fmla="*/ 36576 h 36576"/>
              <a:gd name="connsiteX28" fmla="*/ 0 w 8488283"/>
              <a:gd name="connsiteY28" fmla="*/ 0 h 36576"/>
              <a:gd name="connsiteX0" fmla="*/ 0 w 8488283"/>
              <a:gd name="connsiteY0" fmla="*/ 0 h 36576"/>
              <a:gd name="connsiteX1" fmla="*/ 568062 w 8488283"/>
              <a:gd name="connsiteY1" fmla="*/ 0 h 36576"/>
              <a:gd name="connsiteX2" fmla="*/ 966358 w 8488283"/>
              <a:gd name="connsiteY2" fmla="*/ 0 h 36576"/>
              <a:gd name="connsiteX3" fmla="*/ 1789069 w 8488283"/>
              <a:gd name="connsiteY3" fmla="*/ 0 h 36576"/>
              <a:gd name="connsiteX4" fmla="*/ 2357131 w 8488283"/>
              <a:gd name="connsiteY4" fmla="*/ 0 h 36576"/>
              <a:gd name="connsiteX5" fmla="*/ 2925193 w 8488283"/>
              <a:gd name="connsiteY5" fmla="*/ 0 h 36576"/>
              <a:gd name="connsiteX6" fmla="*/ 3747903 w 8488283"/>
              <a:gd name="connsiteY6" fmla="*/ 0 h 36576"/>
              <a:gd name="connsiteX7" fmla="*/ 4231083 w 8488283"/>
              <a:gd name="connsiteY7" fmla="*/ 0 h 36576"/>
              <a:gd name="connsiteX8" fmla="*/ 5053793 w 8488283"/>
              <a:gd name="connsiteY8" fmla="*/ 0 h 36576"/>
              <a:gd name="connsiteX9" fmla="*/ 5876504 w 8488283"/>
              <a:gd name="connsiteY9" fmla="*/ 0 h 36576"/>
              <a:gd name="connsiteX10" fmla="*/ 6529448 w 8488283"/>
              <a:gd name="connsiteY10" fmla="*/ 0 h 36576"/>
              <a:gd name="connsiteX11" fmla="*/ 7352159 w 8488283"/>
              <a:gd name="connsiteY11" fmla="*/ 0 h 36576"/>
              <a:gd name="connsiteX12" fmla="*/ 7920221 w 8488283"/>
              <a:gd name="connsiteY12" fmla="*/ 0 h 36576"/>
              <a:gd name="connsiteX13" fmla="*/ 8488283 w 8488283"/>
              <a:gd name="connsiteY13" fmla="*/ 0 h 36576"/>
              <a:gd name="connsiteX14" fmla="*/ 8488283 w 8488283"/>
              <a:gd name="connsiteY14" fmla="*/ 36576 h 36576"/>
              <a:gd name="connsiteX15" fmla="*/ 7835338 w 8488283"/>
              <a:gd name="connsiteY15" fmla="*/ 36576 h 36576"/>
              <a:gd name="connsiteX16" fmla="*/ 7182393 w 8488283"/>
              <a:gd name="connsiteY16" fmla="*/ 36576 h 36576"/>
              <a:gd name="connsiteX17" fmla="*/ 6359683 w 8488283"/>
              <a:gd name="connsiteY17" fmla="*/ 36576 h 36576"/>
              <a:gd name="connsiteX18" fmla="*/ 5706738 w 8488283"/>
              <a:gd name="connsiteY18" fmla="*/ 36576 h 36576"/>
              <a:gd name="connsiteX19" fmla="*/ 5308442 w 8488283"/>
              <a:gd name="connsiteY19" fmla="*/ 36576 h 36576"/>
              <a:gd name="connsiteX20" fmla="*/ 4825262 w 8488283"/>
              <a:gd name="connsiteY20" fmla="*/ 36576 h 36576"/>
              <a:gd name="connsiteX21" fmla="*/ 4002552 w 8488283"/>
              <a:gd name="connsiteY21" fmla="*/ 36576 h 36576"/>
              <a:gd name="connsiteX22" fmla="*/ 3349607 w 8488283"/>
              <a:gd name="connsiteY22" fmla="*/ 36576 h 36576"/>
              <a:gd name="connsiteX23" fmla="*/ 2866428 w 8488283"/>
              <a:gd name="connsiteY23" fmla="*/ 36576 h 36576"/>
              <a:gd name="connsiteX24" fmla="*/ 2213483 w 8488283"/>
              <a:gd name="connsiteY24" fmla="*/ 36576 h 36576"/>
              <a:gd name="connsiteX25" fmla="*/ 1815187 w 8488283"/>
              <a:gd name="connsiteY25" fmla="*/ 36576 h 36576"/>
              <a:gd name="connsiteX26" fmla="*/ 1416890 w 8488283"/>
              <a:gd name="connsiteY26" fmla="*/ 36576 h 36576"/>
              <a:gd name="connsiteX27" fmla="*/ 763945 w 8488283"/>
              <a:gd name="connsiteY27" fmla="*/ 36576 h 36576"/>
              <a:gd name="connsiteX28" fmla="*/ 0 w 8488283"/>
              <a:gd name="connsiteY28" fmla="*/ 36576 h 36576"/>
              <a:gd name="connsiteX29" fmla="*/ 0 w 8488283"/>
              <a:gd name="connsiteY29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488283" h="36576" fill="none" extrusionOk="0">
                <a:moveTo>
                  <a:pt x="0" y="0"/>
                </a:moveTo>
                <a:cubicBezTo>
                  <a:pt x="184569" y="-14894"/>
                  <a:pt x="313055" y="23298"/>
                  <a:pt x="568062" y="0"/>
                </a:cubicBezTo>
                <a:cubicBezTo>
                  <a:pt x="834353" y="13051"/>
                  <a:pt x="951439" y="-14867"/>
                  <a:pt x="1221007" y="0"/>
                </a:cubicBezTo>
                <a:cubicBezTo>
                  <a:pt x="1519115" y="-220"/>
                  <a:pt x="1634734" y="-8734"/>
                  <a:pt x="1958835" y="0"/>
                </a:cubicBezTo>
                <a:cubicBezTo>
                  <a:pt x="2300694" y="26218"/>
                  <a:pt x="2354309" y="-5407"/>
                  <a:pt x="2526897" y="0"/>
                </a:cubicBezTo>
                <a:cubicBezTo>
                  <a:pt x="2718900" y="32490"/>
                  <a:pt x="2886427" y="-17290"/>
                  <a:pt x="3179841" y="0"/>
                </a:cubicBezTo>
                <a:cubicBezTo>
                  <a:pt x="3454500" y="25965"/>
                  <a:pt x="3829710" y="23949"/>
                  <a:pt x="4002552" y="0"/>
                </a:cubicBezTo>
                <a:cubicBezTo>
                  <a:pt x="4212724" y="-29773"/>
                  <a:pt x="4276847" y="-19068"/>
                  <a:pt x="4485731" y="0"/>
                </a:cubicBezTo>
                <a:cubicBezTo>
                  <a:pt x="4644559" y="25899"/>
                  <a:pt x="5037248" y="-22028"/>
                  <a:pt x="5223559" y="0"/>
                </a:cubicBezTo>
                <a:cubicBezTo>
                  <a:pt x="5397135" y="12317"/>
                  <a:pt x="5557522" y="8604"/>
                  <a:pt x="5706738" y="0"/>
                </a:cubicBezTo>
                <a:cubicBezTo>
                  <a:pt x="5876406" y="-3218"/>
                  <a:pt x="6207667" y="12776"/>
                  <a:pt x="6359683" y="0"/>
                </a:cubicBezTo>
                <a:cubicBezTo>
                  <a:pt x="6529238" y="-2425"/>
                  <a:pt x="6857917" y="-57892"/>
                  <a:pt x="7097510" y="0"/>
                </a:cubicBezTo>
                <a:cubicBezTo>
                  <a:pt x="7337088" y="12320"/>
                  <a:pt x="7300229" y="-17138"/>
                  <a:pt x="7495807" y="0"/>
                </a:cubicBezTo>
                <a:cubicBezTo>
                  <a:pt x="7690089" y="10955"/>
                  <a:pt x="7709054" y="-13938"/>
                  <a:pt x="7894103" y="0"/>
                </a:cubicBezTo>
                <a:cubicBezTo>
                  <a:pt x="8106327" y="-9133"/>
                  <a:pt x="8259301" y="24266"/>
                  <a:pt x="8488283" y="0"/>
                </a:cubicBezTo>
                <a:cubicBezTo>
                  <a:pt x="8489438" y="6573"/>
                  <a:pt x="8489926" y="23415"/>
                  <a:pt x="8488283" y="36576"/>
                </a:cubicBezTo>
                <a:cubicBezTo>
                  <a:pt x="8152003" y="53690"/>
                  <a:pt x="8102965" y="25190"/>
                  <a:pt x="7750455" y="36576"/>
                </a:cubicBezTo>
                <a:cubicBezTo>
                  <a:pt x="7394205" y="43563"/>
                  <a:pt x="7345473" y="50223"/>
                  <a:pt x="7097510" y="36576"/>
                </a:cubicBezTo>
                <a:cubicBezTo>
                  <a:pt x="6818025" y="33778"/>
                  <a:pt x="6648697" y="48349"/>
                  <a:pt x="6529448" y="36576"/>
                </a:cubicBezTo>
                <a:cubicBezTo>
                  <a:pt x="6372822" y="22635"/>
                  <a:pt x="6026036" y="76790"/>
                  <a:pt x="5791621" y="36576"/>
                </a:cubicBezTo>
                <a:cubicBezTo>
                  <a:pt x="5550018" y="-2681"/>
                  <a:pt x="5479893" y="46262"/>
                  <a:pt x="5138676" y="36576"/>
                </a:cubicBezTo>
                <a:cubicBezTo>
                  <a:pt x="4796099" y="26683"/>
                  <a:pt x="4713617" y="70093"/>
                  <a:pt x="4315965" y="36576"/>
                </a:cubicBezTo>
                <a:cubicBezTo>
                  <a:pt x="3909518" y="1382"/>
                  <a:pt x="3872450" y="-3705"/>
                  <a:pt x="3493255" y="36576"/>
                </a:cubicBezTo>
                <a:cubicBezTo>
                  <a:pt x="3110405" y="73970"/>
                  <a:pt x="3061974" y="51984"/>
                  <a:pt x="2755427" y="36576"/>
                </a:cubicBezTo>
                <a:cubicBezTo>
                  <a:pt x="2441756" y="25868"/>
                  <a:pt x="2332545" y="36385"/>
                  <a:pt x="2017600" y="36576"/>
                </a:cubicBezTo>
                <a:cubicBezTo>
                  <a:pt x="1701337" y="45605"/>
                  <a:pt x="1641533" y="-7149"/>
                  <a:pt x="1279772" y="36576"/>
                </a:cubicBezTo>
                <a:cubicBezTo>
                  <a:pt x="922258" y="62723"/>
                  <a:pt x="986697" y="28655"/>
                  <a:pt x="796593" y="36576"/>
                </a:cubicBezTo>
                <a:cubicBezTo>
                  <a:pt x="669832" y="-2480"/>
                  <a:pt x="329186" y="27954"/>
                  <a:pt x="0" y="36576"/>
                </a:cubicBezTo>
                <a:cubicBezTo>
                  <a:pt x="-407" y="20173"/>
                  <a:pt x="-269" y="7998"/>
                  <a:pt x="0" y="0"/>
                </a:cubicBezTo>
                <a:close/>
              </a:path>
              <a:path w="8488283" h="36576" stroke="0" extrusionOk="0">
                <a:moveTo>
                  <a:pt x="0" y="0"/>
                </a:moveTo>
                <a:cubicBezTo>
                  <a:pt x="230664" y="5612"/>
                  <a:pt x="324872" y="13191"/>
                  <a:pt x="568062" y="0"/>
                </a:cubicBezTo>
                <a:cubicBezTo>
                  <a:pt x="800179" y="-20094"/>
                  <a:pt x="860769" y="1867"/>
                  <a:pt x="966358" y="0"/>
                </a:cubicBezTo>
                <a:cubicBezTo>
                  <a:pt x="1065252" y="26468"/>
                  <a:pt x="1605428" y="-392"/>
                  <a:pt x="1789069" y="0"/>
                </a:cubicBezTo>
                <a:cubicBezTo>
                  <a:pt x="1986046" y="-15653"/>
                  <a:pt x="2150207" y="-14265"/>
                  <a:pt x="2357131" y="0"/>
                </a:cubicBezTo>
                <a:cubicBezTo>
                  <a:pt x="2581507" y="4600"/>
                  <a:pt x="2711461" y="3124"/>
                  <a:pt x="2925193" y="0"/>
                </a:cubicBezTo>
                <a:cubicBezTo>
                  <a:pt x="3207600" y="226"/>
                  <a:pt x="3414600" y="-4942"/>
                  <a:pt x="3747903" y="0"/>
                </a:cubicBezTo>
                <a:cubicBezTo>
                  <a:pt x="4079372" y="16159"/>
                  <a:pt x="4091068" y="6086"/>
                  <a:pt x="4231083" y="0"/>
                </a:cubicBezTo>
                <a:cubicBezTo>
                  <a:pt x="4371040" y="-46218"/>
                  <a:pt x="4877607" y="-49631"/>
                  <a:pt x="5053793" y="0"/>
                </a:cubicBezTo>
                <a:cubicBezTo>
                  <a:pt x="5264268" y="50806"/>
                  <a:pt x="5523971" y="-10550"/>
                  <a:pt x="5876504" y="0"/>
                </a:cubicBezTo>
                <a:cubicBezTo>
                  <a:pt x="6264455" y="7849"/>
                  <a:pt x="6342239" y="2691"/>
                  <a:pt x="6529448" y="0"/>
                </a:cubicBezTo>
                <a:cubicBezTo>
                  <a:pt x="6728168" y="-11972"/>
                  <a:pt x="6988321" y="-54033"/>
                  <a:pt x="7352159" y="0"/>
                </a:cubicBezTo>
                <a:cubicBezTo>
                  <a:pt x="7745959" y="28867"/>
                  <a:pt x="7725335" y="20848"/>
                  <a:pt x="7920221" y="0"/>
                </a:cubicBezTo>
                <a:cubicBezTo>
                  <a:pt x="8109528" y="-33970"/>
                  <a:pt x="8325886" y="6999"/>
                  <a:pt x="8488283" y="0"/>
                </a:cubicBezTo>
                <a:cubicBezTo>
                  <a:pt x="8486280" y="7163"/>
                  <a:pt x="8487761" y="20626"/>
                  <a:pt x="8488283" y="36576"/>
                </a:cubicBezTo>
                <a:cubicBezTo>
                  <a:pt x="8191332" y="13248"/>
                  <a:pt x="8105950" y="55379"/>
                  <a:pt x="7835338" y="36576"/>
                </a:cubicBezTo>
                <a:cubicBezTo>
                  <a:pt x="7559572" y="32044"/>
                  <a:pt x="7482473" y="25164"/>
                  <a:pt x="7182393" y="36576"/>
                </a:cubicBezTo>
                <a:cubicBezTo>
                  <a:pt x="6939616" y="64557"/>
                  <a:pt x="6562915" y="2139"/>
                  <a:pt x="6359683" y="36576"/>
                </a:cubicBezTo>
                <a:cubicBezTo>
                  <a:pt x="6153258" y="114595"/>
                  <a:pt x="5964743" y="2134"/>
                  <a:pt x="5706738" y="36576"/>
                </a:cubicBezTo>
                <a:cubicBezTo>
                  <a:pt x="5457488" y="56434"/>
                  <a:pt x="5447971" y="12924"/>
                  <a:pt x="5308442" y="36576"/>
                </a:cubicBezTo>
                <a:cubicBezTo>
                  <a:pt x="5161998" y="67315"/>
                  <a:pt x="5009195" y="38695"/>
                  <a:pt x="4825262" y="36576"/>
                </a:cubicBezTo>
                <a:cubicBezTo>
                  <a:pt x="4674630" y="28245"/>
                  <a:pt x="4173141" y="39787"/>
                  <a:pt x="4002552" y="36576"/>
                </a:cubicBezTo>
                <a:cubicBezTo>
                  <a:pt x="3841539" y="28634"/>
                  <a:pt x="3526569" y="60176"/>
                  <a:pt x="3349607" y="36576"/>
                </a:cubicBezTo>
                <a:cubicBezTo>
                  <a:pt x="3143631" y="36633"/>
                  <a:pt x="3062344" y="57545"/>
                  <a:pt x="2866428" y="36576"/>
                </a:cubicBezTo>
                <a:cubicBezTo>
                  <a:pt x="2719146" y="4809"/>
                  <a:pt x="2394739" y="13279"/>
                  <a:pt x="2213483" y="36576"/>
                </a:cubicBezTo>
                <a:cubicBezTo>
                  <a:pt x="2011478" y="43652"/>
                  <a:pt x="1917633" y="42822"/>
                  <a:pt x="1815187" y="36576"/>
                </a:cubicBezTo>
                <a:cubicBezTo>
                  <a:pt x="1706357" y="47005"/>
                  <a:pt x="1600484" y="68341"/>
                  <a:pt x="1416890" y="36576"/>
                </a:cubicBezTo>
                <a:cubicBezTo>
                  <a:pt x="1190253" y="47246"/>
                  <a:pt x="970746" y="15371"/>
                  <a:pt x="763945" y="36576"/>
                </a:cubicBezTo>
                <a:cubicBezTo>
                  <a:pt x="592990" y="39428"/>
                  <a:pt x="314305" y="36476"/>
                  <a:pt x="0" y="36576"/>
                </a:cubicBezTo>
                <a:cubicBezTo>
                  <a:pt x="19" y="19370"/>
                  <a:pt x="-1495" y="10455"/>
                  <a:pt x="0" y="0"/>
                </a:cubicBezTo>
                <a:close/>
              </a:path>
              <a:path w="8488283" h="36576" fill="none" stroke="0" extrusionOk="0">
                <a:moveTo>
                  <a:pt x="0" y="0"/>
                </a:moveTo>
                <a:cubicBezTo>
                  <a:pt x="123582" y="-21963"/>
                  <a:pt x="290704" y="4016"/>
                  <a:pt x="568062" y="0"/>
                </a:cubicBezTo>
                <a:cubicBezTo>
                  <a:pt x="835075" y="11715"/>
                  <a:pt x="942212" y="1736"/>
                  <a:pt x="1221007" y="0"/>
                </a:cubicBezTo>
                <a:cubicBezTo>
                  <a:pt x="1466006" y="17870"/>
                  <a:pt x="1623460" y="13499"/>
                  <a:pt x="1958835" y="0"/>
                </a:cubicBezTo>
                <a:cubicBezTo>
                  <a:pt x="2285906" y="13346"/>
                  <a:pt x="2357732" y="-14416"/>
                  <a:pt x="2526897" y="0"/>
                </a:cubicBezTo>
                <a:cubicBezTo>
                  <a:pt x="2743228" y="23185"/>
                  <a:pt x="2909557" y="-50404"/>
                  <a:pt x="3179841" y="0"/>
                </a:cubicBezTo>
                <a:cubicBezTo>
                  <a:pt x="3456976" y="9744"/>
                  <a:pt x="3792563" y="28211"/>
                  <a:pt x="4002552" y="0"/>
                </a:cubicBezTo>
                <a:cubicBezTo>
                  <a:pt x="4201454" y="-20708"/>
                  <a:pt x="4275539" y="5935"/>
                  <a:pt x="4485731" y="0"/>
                </a:cubicBezTo>
                <a:cubicBezTo>
                  <a:pt x="4711707" y="19684"/>
                  <a:pt x="5045040" y="-25331"/>
                  <a:pt x="5223559" y="0"/>
                </a:cubicBezTo>
                <a:cubicBezTo>
                  <a:pt x="5402977" y="26117"/>
                  <a:pt x="5553247" y="21348"/>
                  <a:pt x="5706738" y="0"/>
                </a:cubicBezTo>
                <a:cubicBezTo>
                  <a:pt x="5877607" y="1655"/>
                  <a:pt x="6177244" y="15540"/>
                  <a:pt x="6359683" y="0"/>
                </a:cubicBezTo>
                <a:cubicBezTo>
                  <a:pt x="6552302" y="7049"/>
                  <a:pt x="6873568" y="-4652"/>
                  <a:pt x="7097510" y="0"/>
                </a:cubicBezTo>
                <a:cubicBezTo>
                  <a:pt x="7340065" y="19071"/>
                  <a:pt x="7299329" y="-16724"/>
                  <a:pt x="7495807" y="0"/>
                </a:cubicBezTo>
                <a:cubicBezTo>
                  <a:pt x="7692460" y="10865"/>
                  <a:pt x="7702045" y="-13851"/>
                  <a:pt x="7894103" y="0"/>
                </a:cubicBezTo>
                <a:cubicBezTo>
                  <a:pt x="8059978" y="9010"/>
                  <a:pt x="8216716" y="7252"/>
                  <a:pt x="8488283" y="0"/>
                </a:cubicBezTo>
                <a:cubicBezTo>
                  <a:pt x="8488902" y="7120"/>
                  <a:pt x="8487186" y="25636"/>
                  <a:pt x="8488283" y="36576"/>
                </a:cubicBezTo>
                <a:cubicBezTo>
                  <a:pt x="8150890" y="49227"/>
                  <a:pt x="8109563" y="31804"/>
                  <a:pt x="7750455" y="36576"/>
                </a:cubicBezTo>
                <a:cubicBezTo>
                  <a:pt x="7392390" y="50580"/>
                  <a:pt x="7356855" y="44394"/>
                  <a:pt x="7097510" y="36576"/>
                </a:cubicBezTo>
                <a:cubicBezTo>
                  <a:pt x="6838327" y="36891"/>
                  <a:pt x="6621033" y="65756"/>
                  <a:pt x="6529448" y="36576"/>
                </a:cubicBezTo>
                <a:cubicBezTo>
                  <a:pt x="6415472" y="19960"/>
                  <a:pt x="6001230" y="83250"/>
                  <a:pt x="5791621" y="36576"/>
                </a:cubicBezTo>
                <a:cubicBezTo>
                  <a:pt x="5559550" y="-12775"/>
                  <a:pt x="5447746" y="43902"/>
                  <a:pt x="5138676" y="36576"/>
                </a:cubicBezTo>
                <a:cubicBezTo>
                  <a:pt x="4815244" y="29999"/>
                  <a:pt x="4712032" y="88678"/>
                  <a:pt x="4315965" y="36576"/>
                </a:cubicBezTo>
                <a:cubicBezTo>
                  <a:pt x="3909823" y="11714"/>
                  <a:pt x="3868200" y="884"/>
                  <a:pt x="3493255" y="36576"/>
                </a:cubicBezTo>
                <a:cubicBezTo>
                  <a:pt x="3125001" y="70799"/>
                  <a:pt x="3063108" y="44728"/>
                  <a:pt x="2755427" y="36576"/>
                </a:cubicBezTo>
                <a:cubicBezTo>
                  <a:pt x="2459067" y="31726"/>
                  <a:pt x="2317302" y="29277"/>
                  <a:pt x="2017600" y="36576"/>
                </a:cubicBezTo>
                <a:cubicBezTo>
                  <a:pt x="1701734" y="60319"/>
                  <a:pt x="1641014" y="-1056"/>
                  <a:pt x="1279772" y="36576"/>
                </a:cubicBezTo>
                <a:cubicBezTo>
                  <a:pt x="926028" y="65227"/>
                  <a:pt x="980185" y="33323"/>
                  <a:pt x="796593" y="36576"/>
                </a:cubicBezTo>
                <a:cubicBezTo>
                  <a:pt x="556175" y="11636"/>
                  <a:pt x="331170" y="23406"/>
                  <a:pt x="0" y="36576"/>
                </a:cubicBezTo>
                <a:cubicBezTo>
                  <a:pt x="-1926" y="20623"/>
                  <a:pt x="-191" y="917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488283"/>
                      <a:gd name="connsiteY0" fmla="*/ 0 h 36576"/>
                      <a:gd name="connsiteX1" fmla="*/ 568062 w 8488283"/>
                      <a:gd name="connsiteY1" fmla="*/ 0 h 36576"/>
                      <a:gd name="connsiteX2" fmla="*/ 1221007 w 8488283"/>
                      <a:gd name="connsiteY2" fmla="*/ 0 h 36576"/>
                      <a:gd name="connsiteX3" fmla="*/ 1958835 w 8488283"/>
                      <a:gd name="connsiteY3" fmla="*/ 0 h 36576"/>
                      <a:gd name="connsiteX4" fmla="*/ 2526897 w 8488283"/>
                      <a:gd name="connsiteY4" fmla="*/ 0 h 36576"/>
                      <a:gd name="connsiteX5" fmla="*/ 3179841 w 8488283"/>
                      <a:gd name="connsiteY5" fmla="*/ 0 h 36576"/>
                      <a:gd name="connsiteX6" fmla="*/ 4002552 w 8488283"/>
                      <a:gd name="connsiteY6" fmla="*/ 0 h 36576"/>
                      <a:gd name="connsiteX7" fmla="*/ 4485731 w 8488283"/>
                      <a:gd name="connsiteY7" fmla="*/ 0 h 36576"/>
                      <a:gd name="connsiteX8" fmla="*/ 5223559 w 8488283"/>
                      <a:gd name="connsiteY8" fmla="*/ 0 h 36576"/>
                      <a:gd name="connsiteX9" fmla="*/ 5706738 w 8488283"/>
                      <a:gd name="connsiteY9" fmla="*/ 0 h 36576"/>
                      <a:gd name="connsiteX10" fmla="*/ 6359683 w 8488283"/>
                      <a:gd name="connsiteY10" fmla="*/ 0 h 36576"/>
                      <a:gd name="connsiteX11" fmla="*/ 7097510 w 8488283"/>
                      <a:gd name="connsiteY11" fmla="*/ 0 h 36576"/>
                      <a:gd name="connsiteX12" fmla="*/ 7495807 w 8488283"/>
                      <a:gd name="connsiteY12" fmla="*/ 0 h 36576"/>
                      <a:gd name="connsiteX13" fmla="*/ 7894103 w 8488283"/>
                      <a:gd name="connsiteY13" fmla="*/ 0 h 36576"/>
                      <a:gd name="connsiteX14" fmla="*/ 8488283 w 8488283"/>
                      <a:gd name="connsiteY14" fmla="*/ 0 h 36576"/>
                      <a:gd name="connsiteX15" fmla="*/ 8488283 w 8488283"/>
                      <a:gd name="connsiteY15" fmla="*/ 36576 h 36576"/>
                      <a:gd name="connsiteX16" fmla="*/ 7750455 w 8488283"/>
                      <a:gd name="connsiteY16" fmla="*/ 36576 h 36576"/>
                      <a:gd name="connsiteX17" fmla="*/ 7097510 w 8488283"/>
                      <a:gd name="connsiteY17" fmla="*/ 36576 h 36576"/>
                      <a:gd name="connsiteX18" fmla="*/ 6529448 w 8488283"/>
                      <a:gd name="connsiteY18" fmla="*/ 36576 h 36576"/>
                      <a:gd name="connsiteX19" fmla="*/ 5791621 w 8488283"/>
                      <a:gd name="connsiteY19" fmla="*/ 36576 h 36576"/>
                      <a:gd name="connsiteX20" fmla="*/ 5138676 w 8488283"/>
                      <a:gd name="connsiteY20" fmla="*/ 36576 h 36576"/>
                      <a:gd name="connsiteX21" fmla="*/ 4315965 w 8488283"/>
                      <a:gd name="connsiteY21" fmla="*/ 36576 h 36576"/>
                      <a:gd name="connsiteX22" fmla="*/ 3493255 w 8488283"/>
                      <a:gd name="connsiteY22" fmla="*/ 36576 h 36576"/>
                      <a:gd name="connsiteX23" fmla="*/ 2755427 w 8488283"/>
                      <a:gd name="connsiteY23" fmla="*/ 36576 h 36576"/>
                      <a:gd name="connsiteX24" fmla="*/ 2017600 w 8488283"/>
                      <a:gd name="connsiteY24" fmla="*/ 36576 h 36576"/>
                      <a:gd name="connsiteX25" fmla="*/ 1279772 w 8488283"/>
                      <a:gd name="connsiteY25" fmla="*/ 36576 h 36576"/>
                      <a:gd name="connsiteX26" fmla="*/ 796593 w 8488283"/>
                      <a:gd name="connsiteY26" fmla="*/ 36576 h 36576"/>
                      <a:gd name="connsiteX27" fmla="*/ 0 w 8488283"/>
                      <a:gd name="connsiteY27" fmla="*/ 36576 h 36576"/>
                      <a:gd name="connsiteX28" fmla="*/ 0 w 8488283"/>
                      <a:gd name="connsiteY28" fmla="*/ 0 h 36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8488283" h="36576" fill="none" extrusionOk="0">
                        <a:moveTo>
                          <a:pt x="0" y="0"/>
                        </a:moveTo>
                        <a:cubicBezTo>
                          <a:pt x="147098" y="-7458"/>
                          <a:pt x="321274" y="-7457"/>
                          <a:pt x="568062" y="0"/>
                        </a:cubicBezTo>
                        <a:cubicBezTo>
                          <a:pt x="814850" y="7457"/>
                          <a:pt x="956393" y="1285"/>
                          <a:pt x="1221007" y="0"/>
                        </a:cubicBezTo>
                        <a:cubicBezTo>
                          <a:pt x="1485621" y="-1285"/>
                          <a:pt x="1628627" y="-15062"/>
                          <a:pt x="1958835" y="0"/>
                        </a:cubicBezTo>
                        <a:cubicBezTo>
                          <a:pt x="2289043" y="15062"/>
                          <a:pt x="2348896" y="-18638"/>
                          <a:pt x="2526897" y="0"/>
                        </a:cubicBezTo>
                        <a:cubicBezTo>
                          <a:pt x="2704898" y="18638"/>
                          <a:pt x="2890694" y="-11583"/>
                          <a:pt x="3179841" y="0"/>
                        </a:cubicBezTo>
                        <a:cubicBezTo>
                          <a:pt x="3468988" y="11583"/>
                          <a:pt x="3803370" y="18037"/>
                          <a:pt x="4002552" y="0"/>
                        </a:cubicBezTo>
                        <a:cubicBezTo>
                          <a:pt x="4201734" y="-18037"/>
                          <a:pt x="4284147" y="-6028"/>
                          <a:pt x="4485731" y="0"/>
                        </a:cubicBezTo>
                        <a:cubicBezTo>
                          <a:pt x="4687315" y="6028"/>
                          <a:pt x="5036897" y="-27289"/>
                          <a:pt x="5223559" y="0"/>
                        </a:cubicBezTo>
                        <a:cubicBezTo>
                          <a:pt x="5410221" y="27289"/>
                          <a:pt x="5548974" y="17853"/>
                          <a:pt x="5706738" y="0"/>
                        </a:cubicBezTo>
                        <a:cubicBezTo>
                          <a:pt x="5864502" y="-17853"/>
                          <a:pt x="6176461" y="7426"/>
                          <a:pt x="6359683" y="0"/>
                        </a:cubicBezTo>
                        <a:cubicBezTo>
                          <a:pt x="6542905" y="-7426"/>
                          <a:pt x="6858945" y="-22564"/>
                          <a:pt x="7097510" y="0"/>
                        </a:cubicBezTo>
                        <a:cubicBezTo>
                          <a:pt x="7336075" y="22564"/>
                          <a:pt x="7298045" y="-10683"/>
                          <a:pt x="7495807" y="0"/>
                        </a:cubicBezTo>
                        <a:cubicBezTo>
                          <a:pt x="7693569" y="10683"/>
                          <a:pt x="7706863" y="-10527"/>
                          <a:pt x="7894103" y="0"/>
                        </a:cubicBezTo>
                        <a:cubicBezTo>
                          <a:pt x="8081343" y="10527"/>
                          <a:pt x="8226319" y="26826"/>
                          <a:pt x="8488283" y="0"/>
                        </a:cubicBezTo>
                        <a:cubicBezTo>
                          <a:pt x="8488744" y="9258"/>
                          <a:pt x="8489730" y="24151"/>
                          <a:pt x="8488283" y="36576"/>
                        </a:cubicBezTo>
                        <a:cubicBezTo>
                          <a:pt x="8154032" y="43609"/>
                          <a:pt x="8108175" y="30773"/>
                          <a:pt x="7750455" y="36576"/>
                        </a:cubicBezTo>
                        <a:cubicBezTo>
                          <a:pt x="7392735" y="42379"/>
                          <a:pt x="7348416" y="49400"/>
                          <a:pt x="7097510" y="36576"/>
                        </a:cubicBezTo>
                        <a:cubicBezTo>
                          <a:pt x="6846604" y="23752"/>
                          <a:pt x="6649016" y="64264"/>
                          <a:pt x="6529448" y="36576"/>
                        </a:cubicBezTo>
                        <a:cubicBezTo>
                          <a:pt x="6409880" y="8888"/>
                          <a:pt x="6026489" y="69930"/>
                          <a:pt x="5791621" y="36576"/>
                        </a:cubicBezTo>
                        <a:cubicBezTo>
                          <a:pt x="5556753" y="3222"/>
                          <a:pt x="5464051" y="44825"/>
                          <a:pt x="5138676" y="36576"/>
                        </a:cubicBezTo>
                        <a:cubicBezTo>
                          <a:pt x="4813302" y="28327"/>
                          <a:pt x="4718962" y="67752"/>
                          <a:pt x="4315965" y="36576"/>
                        </a:cubicBezTo>
                        <a:cubicBezTo>
                          <a:pt x="3912968" y="5400"/>
                          <a:pt x="3871719" y="5553"/>
                          <a:pt x="3493255" y="36576"/>
                        </a:cubicBezTo>
                        <a:cubicBezTo>
                          <a:pt x="3114791" y="67600"/>
                          <a:pt x="3063298" y="48678"/>
                          <a:pt x="2755427" y="36576"/>
                        </a:cubicBezTo>
                        <a:cubicBezTo>
                          <a:pt x="2447556" y="24474"/>
                          <a:pt x="2329016" y="26706"/>
                          <a:pt x="2017600" y="36576"/>
                        </a:cubicBezTo>
                        <a:cubicBezTo>
                          <a:pt x="1706184" y="46446"/>
                          <a:pt x="1641873" y="1648"/>
                          <a:pt x="1279772" y="36576"/>
                        </a:cubicBezTo>
                        <a:cubicBezTo>
                          <a:pt x="917671" y="71504"/>
                          <a:pt x="977161" y="38573"/>
                          <a:pt x="796593" y="36576"/>
                        </a:cubicBezTo>
                        <a:cubicBezTo>
                          <a:pt x="616025" y="34579"/>
                          <a:pt x="310291" y="43937"/>
                          <a:pt x="0" y="36576"/>
                        </a:cubicBezTo>
                        <a:cubicBezTo>
                          <a:pt x="-472" y="19807"/>
                          <a:pt x="-535" y="8247"/>
                          <a:pt x="0" y="0"/>
                        </a:cubicBezTo>
                        <a:close/>
                      </a:path>
                      <a:path w="8488283" h="36576" stroke="0" extrusionOk="0">
                        <a:moveTo>
                          <a:pt x="0" y="0"/>
                        </a:moveTo>
                        <a:cubicBezTo>
                          <a:pt x="220366" y="4979"/>
                          <a:pt x="325521" y="21239"/>
                          <a:pt x="568062" y="0"/>
                        </a:cubicBezTo>
                        <a:cubicBezTo>
                          <a:pt x="810603" y="-21239"/>
                          <a:pt x="857480" y="-2141"/>
                          <a:pt x="966358" y="0"/>
                        </a:cubicBezTo>
                        <a:cubicBezTo>
                          <a:pt x="1075236" y="2141"/>
                          <a:pt x="1597639" y="2344"/>
                          <a:pt x="1789069" y="0"/>
                        </a:cubicBezTo>
                        <a:cubicBezTo>
                          <a:pt x="1980499" y="-2344"/>
                          <a:pt x="2141391" y="-18156"/>
                          <a:pt x="2357131" y="0"/>
                        </a:cubicBezTo>
                        <a:cubicBezTo>
                          <a:pt x="2572871" y="18156"/>
                          <a:pt x="2694019" y="8941"/>
                          <a:pt x="2925193" y="0"/>
                        </a:cubicBezTo>
                        <a:cubicBezTo>
                          <a:pt x="3156367" y="-8941"/>
                          <a:pt x="3413640" y="-17209"/>
                          <a:pt x="3747903" y="0"/>
                        </a:cubicBezTo>
                        <a:cubicBezTo>
                          <a:pt x="4082166" y="17209"/>
                          <a:pt x="4090189" y="6144"/>
                          <a:pt x="4231083" y="0"/>
                        </a:cubicBezTo>
                        <a:cubicBezTo>
                          <a:pt x="4371977" y="-6144"/>
                          <a:pt x="4852845" y="-31668"/>
                          <a:pt x="5053793" y="0"/>
                        </a:cubicBezTo>
                        <a:cubicBezTo>
                          <a:pt x="5254741" y="31668"/>
                          <a:pt x="5490475" y="-9820"/>
                          <a:pt x="5876504" y="0"/>
                        </a:cubicBezTo>
                        <a:cubicBezTo>
                          <a:pt x="6262533" y="9820"/>
                          <a:pt x="6337053" y="14833"/>
                          <a:pt x="6529448" y="0"/>
                        </a:cubicBezTo>
                        <a:cubicBezTo>
                          <a:pt x="6721843" y="-14833"/>
                          <a:pt x="6959001" y="-28641"/>
                          <a:pt x="7352159" y="0"/>
                        </a:cubicBezTo>
                        <a:cubicBezTo>
                          <a:pt x="7745317" y="28641"/>
                          <a:pt x="7725236" y="21434"/>
                          <a:pt x="7920221" y="0"/>
                        </a:cubicBezTo>
                        <a:cubicBezTo>
                          <a:pt x="8115206" y="-21434"/>
                          <a:pt x="8323331" y="-12176"/>
                          <a:pt x="8488283" y="0"/>
                        </a:cubicBezTo>
                        <a:cubicBezTo>
                          <a:pt x="8486997" y="7335"/>
                          <a:pt x="8487852" y="23090"/>
                          <a:pt x="8488283" y="36576"/>
                        </a:cubicBezTo>
                        <a:cubicBezTo>
                          <a:pt x="8195809" y="17131"/>
                          <a:pt x="8115721" y="43876"/>
                          <a:pt x="7835338" y="36576"/>
                        </a:cubicBezTo>
                        <a:cubicBezTo>
                          <a:pt x="7554955" y="29276"/>
                          <a:pt x="7468139" y="27229"/>
                          <a:pt x="7182393" y="36576"/>
                        </a:cubicBezTo>
                        <a:cubicBezTo>
                          <a:pt x="6896648" y="45923"/>
                          <a:pt x="6553652" y="-3842"/>
                          <a:pt x="6359683" y="36576"/>
                        </a:cubicBezTo>
                        <a:cubicBezTo>
                          <a:pt x="6165714" y="76994"/>
                          <a:pt x="5946774" y="12399"/>
                          <a:pt x="5706738" y="36576"/>
                        </a:cubicBezTo>
                        <a:cubicBezTo>
                          <a:pt x="5466702" y="60753"/>
                          <a:pt x="5452871" y="20697"/>
                          <a:pt x="5308442" y="36576"/>
                        </a:cubicBezTo>
                        <a:cubicBezTo>
                          <a:pt x="5164013" y="52455"/>
                          <a:pt x="4982428" y="16436"/>
                          <a:pt x="4825262" y="36576"/>
                        </a:cubicBezTo>
                        <a:cubicBezTo>
                          <a:pt x="4668096" y="56716"/>
                          <a:pt x="4169727" y="45937"/>
                          <a:pt x="4002552" y="36576"/>
                        </a:cubicBezTo>
                        <a:cubicBezTo>
                          <a:pt x="3835377" y="27216"/>
                          <a:pt x="3550377" y="45737"/>
                          <a:pt x="3349607" y="36576"/>
                        </a:cubicBezTo>
                        <a:cubicBezTo>
                          <a:pt x="3148838" y="27415"/>
                          <a:pt x="3043414" y="54057"/>
                          <a:pt x="2866428" y="36576"/>
                        </a:cubicBezTo>
                        <a:cubicBezTo>
                          <a:pt x="2689442" y="19095"/>
                          <a:pt x="2411880" y="38305"/>
                          <a:pt x="2213483" y="36576"/>
                        </a:cubicBezTo>
                        <a:cubicBezTo>
                          <a:pt x="2015086" y="34847"/>
                          <a:pt x="1906294" y="28476"/>
                          <a:pt x="1815187" y="36576"/>
                        </a:cubicBezTo>
                        <a:cubicBezTo>
                          <a:pt x="1724080" y="44676"/>
                          <a:pt x="1597952" y="37849"/>
                          <a:pt x="1416890" y="36576"/>
                        </a:cubicBezTo>
                        <a:cubicBezTo>
                          <a:pt x="1235828" y="35303"/>
                          <a:pt x="965490" y="33743"/>
                          <a:pt x="763945" y="36576"/>
                        </a:cubicBezTo>
                        <a:cubicBezTo>
                          <a:pt x="562400" y="39409"/>
                          <a:pt x="300049" y="45888"/>
                          <a:pt x="0" y="36576"/>
                        </a:cubicBezTo>
                        <a:cubicBezTo>
                          <a:pt x="-1649" y="19104"/>
                          <a:pt x="652" y="1022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4D280F-4262-4569-92B0-9F7C7801BF78}"/>
              </a:ext>
            </a:extLst>
          </p:cNvPr>
          <p:cNvSpPr txBox="1"/>
          <p:nvPr/>
        </p:nvSpPr>
        <p:spPr>
          <a:xfrm>
            <a:off x="8975274" y="12810129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Photo by </a:t>
            </a:r>
            <a:r>
              <a:rPr lang="en-US" sz="1200">
                <a:hlinkClick r:id="rId4"/>
              </a:rPr>
              <a:t>Kari Shea</a:t>
            </a:r>
            <a:r>
              <a:rPr lang="en-US" sz="1200"/>
              <a:t> on </a:t>
            </a:r>
            <a:r>
              <a:rPr lang="en-US" sz="1200" err="1">
                <a:hlinkClick r:id="rId5"/>
              </a:rPr>
              <a:t>Unsplash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994165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759630" y="4154556"/>
            <a:ext cx="9266720" cy="982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Fewer More Meaningful Projects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59630" y="6952200"/>
            <a:ext cx="9266720" cy="982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Back to the Basics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59630" y="9426890"/>
            <a:ext cx="9266720" cy="982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Based on values and passions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85213" y="4154556"/>
            <a:ext cx="9266720" cy="982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Reduce Clutter &amp; Consumption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85213" y="9426889"/>
            <a:ext cx="9266720" cy="982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Help those who need it most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9630" y="766742"/>
            <a:ext cx="16006048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0" b="1" dirty="0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Ways of Being a Minimalist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13965" y="6952199"/>
            <a:ext cx="9266720" cy="982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Eat better</a:t>
            </a:r>
          </a:p>
        </p:txBody>
      </p:sp>
    </p:spTree>
    <p:extLst>
      <p:ext uri="{BB962C8B-B14F-4D97-AF65-F5344CB8AC3E}">
        <p14:creationId xmlns:p14="http://schemas.microsoft.com/office/powerpoint/2010/main" val="247659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7" grpId="0"/>
      <p:bldP spid="18" grpId="0"/>
      <p:bldP spid="20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59630" y="766742"/>
            <a:ext cx="7396577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Resources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5029" y="2194704"/>
            <a:ext cx="22468114" cy="1270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6880" indent="-335915">
              <a:lnSpc>
                <a:spcPct val="100000"/>
              </a:lnSpc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/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</a:rPr>
              <a:t>Merriam-Webster. (n.d.). </a:t>
            </a:r>
            <a:r>
              <a:rPr lang="en-US" i="1">
                <a:effectLst/>
              </a:rPr>
              <a:t>Minimal</a:t>
            </a:r>
            <a:r>
              <a:rPr lang="en-US">
                <a:effectLst/>
              </a:rPr>
              <a:t>. Merriam-Webster. https://www.merriam-webster.com/dictionary/minimal. </a:t>
            </a:r>
            <a:endParaRPr lang="en-US"/>
          </a:p>
          <a:p>
            <a:pPr marL="436880" indent="-335915">
              <a:lnSpc>
                <a:spcPct val="100000"/>
              </a:lnSpc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/>
              <a:t>Alanson, E.,&amp; White C. (2017). </a:t>
            </a:r>
            <a:r>
              <a:rPr lang="en-US" i="1"/>
              <a:t>Minimalism: Teaching and Practicing the Pursuit of Less </a:t>
            </a:r>
            <a:r>
              <a:rPr lang="en-US"/>
              <a:t>[PowerPoint presentation]. Retrieved from NACADA Website: </a:t>
            </a:r>
            <a:r>
              <a:rPr lang="en-US">
                <a:hlinkClick r:id="rId2"/>
              </a:rPr>
              <a:t>http://http://apps.nacada.ksu.edu/conferences/ProposalsPHP/uploads/handouts/2017/C230-H01.pdf</a:t>
            </a:r>
            <a:r>
              <a:rPr lang="en-US"/>
              <a:t> </a:t>
            </a:r>
          </a:p>
          <a:p>
            <a:pPr marL="436880" indent="-335915">
              <a:lnSpc>
                <a:spcPct val="100000"/>
              </a:lnSpc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 spc="-5">
                <a:latin typeface="Cambria"/>
                <a:cs typeface="Cambria"/>
              </a:rPr>
              <a:t>McKeown, Greg (2014). </a:t>
            </a:r>
            <a:r>
              <a:rPr lang="en-US" spc="-5"/>
              <a:t>Essentialism: the disciplined pursuit of less. </a:t>
            </a:r>
            <a:r>
              <a:rPr lang="en-US" spc="-5">
                <a:latin typeface="Cambria"/>
                <a:cs typeface="Cambria"/>
              </a:rPr>
              <a:t>New York: Crown</a:t>
            </a:r>
            <a:r>
              <a:rPr lang="en-US" spc="275">
                <a:latin typeface="Cambria"/>
                <a:cs typeface="Cambria"/>
              </a:rPr>
              <a:t> </a:t>
            </a:r>
            <a:r>
              <a:rPr lang="en-US" spc="-5">
                <a:latin typeface="Cambria"/>
                <a:cs typeface="Cambria"/>
              </a:rPr>
              <a:t>Business.</a:t>
            </a: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</a:rPr>
              <a:t>Nicodemus, R. (n.d.). </a:t>
            </a:r>
            <a:r>
              <a:rPr lang="en-US" i="1">
                <a:effectLst/>
              </a:rPr>
              <a:t>Ryan Nicodemus's Blog, page 42</a:t>
            </a:r>
            <a:r>
              <a:rPr lang="en-US">
                <a:effectLst/>
              </a:rPr>
              <a:t>. Goodreads. https://www.goodreads.com/author/show/5235290.Ryan_Nicodemus/blog?page=42. </a:t>
            </a: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</a:rPr>
              <a:t>Nicodemus, R. (n.d.). </a:t>
            </a:r>
            <a:r>
              <a:rPr lang="en-US" i="1">
                <a:effectLst/>
              </a:rPr>
              <a:t>Ryan Nicodemus's Blog, page 46</a:t>
            </a:r>
            <a:r>
              <a:rPr lang="en-US">
                <a:effectLst/>
              </a:rPr>
              <a:t>. Goodreads. https://www.goodreads.com/author/show/5235290.Ryan_Nicodemus/blog?page=46. </a:t>
            </a: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</a:rPr>
              <a:t>Millburn, J. F. (2019, December 7). </a:t>
            </a:r>
            <a:r>
              <a:rPr lang="en-US" i="1">
                <a:effectLst/>
              </a:rPr>
              <a:t>This year beat the crap out of me and it was awesome</a:t>
            </a:r>
            <a:r>
              <a:rPr lang="en-US">
                <a:effectLst/>
              </a:rPr>
              <a:t>. The Minimalists. https://www.theminimalists.com/awesome/. </a:t>
            </a: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</a:rPr>
              <a:t>Nicodemus, R. (n.d.). </a:t>
            </a:r>
            <a:r>
              <a:rPr lang="en-US" i="1">
                <a:effectLst/>
              </a:rPr>
              <a:t>Ryan Nicodemus's Blog, page 41</a:t>
            </a:r>
            <a:r>
              <a:rPr lang="en-US">
                <a:effectLst/>
              </a:rPr>
              <a:t>. Goodreads. https://www.goodreads.com/author/show/5235290.Ryan_Nicodemus/blog?page=41. </a:t>
            </a: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Millburn, J. F. (2019, October 27). </a:t>
            </a:r>
            <a:r>
              <a:rPr lang="en-US" i="1">
                <a:effectLst/>
                <a:latin typeface="Times New Roman" panose="02020603050405020304" pitchFamily="18" charset="0"/>
              </a:rPr>
              <a:t>The Minimalists on Twitter</a:t>
            </a:r>
            <a:r>
              <a:rPr lang="en-US">
                <a:effectLst/>
                <a:latin typeface="Times New Roman" panose="02020603050405020304" pitchFamily="18" charset="0"/>
              </a:rPr>
              <a:t>. Twitter. </a:t>
            </a:r>
            <a:r>
              <a:rPr lang="en-US">
                <a:effectLst/>
                <a:latin typeface="Times New Roman" panose="02020603050405020304" pitchFamily="18" charset="0"/>
                <a:hlinkClick r:id="rId3"/>
              </a:rPr>
              <a:t>https://twitter.com/theminimalists/status/1188485768542670848</a:t>
            </a:r>
            <a:endParaRPr lang="en-US">
              <a:effectLst/>
            </a:endParaRPr>
          </a:p>
          <a:p>
            <a:pPr marL="436880" marR="253365" indent="-335915">
              <a:lnSpc>
                <a:spcPct val="138400"/>
              </a:lnSpc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 spc="-5">
                <a:latin typeface="Cambria"/>
                <a:cs typeface="Cambria"/>
              </a:rPr>
              <a:t>Millburn, Joshua Fields &amp; Nicodemus, Ryan (2011). </a:t>
            </a:r>
            <a:r>
              <a:rPr lang="en-US" spc="-5"/>
              <a:t>Minimalism: Live a Meaningful Life. </a:t>
            </a:r>
            <a:r>
              <a:rPr lang="en-US" spc="-5">
                <a:latin typeface="Cambria"/>
                <a:cs typeface="Cambria"/>
              </a:rPr>
              <a:t>Asymmetrical  Press.</a:t>
            </a:r>
          </a:p>
          <a:p>
            <a:pPr marL="436880" indent="-335915">
              <a:lnSpc>
                <a:spcPct val="100000"/>
              </a:lnSpc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 spc="-5">
                <a:latin typeface="Cambria"/>
                <a:cs typeface="Cambria"/>
              </a:rPr>
              <a:t>Wright, Colin. "Minimalism Explained." </a:t>
            </a:r>
            <a:r>
              <a:rPr lang="en-US" spc="-5"/>
              <a:t>Exile Lifestyle</a:t>
            </a:r>
            <a:r>
              <a:rPr lang="en-US" spc="-5">
                <a:latin typeface="Cambria"/>
                <a:cs typeface="Cambria"/>
              </a:rPr>
              <a:t>. 15 Sept. 2010. Web. 12 Jan.</a:t>
            </a:r>
            <a:r>
              <a:rPr lang="en-US" spc="245">
                <a:latin typeface="Cambria"/>
                <a:cs typeface="Cambria"/>
              </a:rPr>
              <a:t> </a:t>
            </a:r>
            <a:r>
              <a:rPr lang="en-US" spc="-5">
                <a:latin typeface="Cambria"/>
                <a:cs typeface="Cambria"/>
              </a:rPr>
              <a:t>2017.</a:t>
            </a:r>
          </a:p>
          <a:p>
            <a:pPr marL="436880" indent="-335915">
              <a:lnSpc>
                <a:spcPct val="100000"/>
              </a:lnSpc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 spc="-5">
              <a:latin typeface="Cambria"/>
              <a:cs typeface="Cambria"/>
            </a:endParaRPr>
          </a:p>
          <a:p>
            <a:endParaRPr lang="en-US">
              <a:latin typeface="Montserrat" panose="00000500000000000000" pitchFamily="2" charset="0"/>
            </a:endParaRPr>
          </a:p>
          <a:p>
            <a:endParaRPr lang="en-US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1649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59630" y="766742"/>
            <a:ext cx="1247245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Resources Continued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5029" y="3001528"/>
            <a:ext cx="22468114" cy="13988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Nicodemus, J. F. M. R. (2019, August 15). </a:t>
            </a:r>
            <a:r>
              <a:rPr lang="en-US" i="1">
                <a:effectLst/>
                <a:latin typeface="Times New Roman" panose="02020603050405020304" pitchFamily="18" charset="0"/>
              </a:rPr>
              <a:t>90/90 Minimalism Rule</a:t>
            </a:r>
            <a:r>
              <a:rPr lang="en-US">
                <a:effectLst/>
                <a:latin typeface="Times New Roman" panose="02020603050405020304" pitchFamily="18" charset="0"/>
              </a:rPr>
              <a:t>. The Minimalists. </a:t>
            </a:r>
            <a:r>
              <a:rPr lang="en-US">
                <a:effectLst/>
                <a:latin typeface="Times New Roman" panose="02020603050405020304" pitchFamily="18" charset="0"/>
                <a:hlinkClick r:id="rId2"/>
              </a:rPr>
              <a:t>https://www.theminimalists.com/ninety/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Nicodemus, J. F. M. R. (2019a, August 7). </a:t>
            </a:r>
            <a:r>
              <a:rPr lang="en-US" i="1">
                <a:effectLst/>
                <a:latin typeface="Times New Roman" panose="02020603050405020304" pitchFamily="18" charset="0"/>
              </a:rPr>
              <a:t>Getting Rid of Just-in-Case Items: 20 Dollars, 20 Minutes</a:t>
            </a:r>
            <a:r>
              <a:rPr lang="en-US">
                <a:effectLst/>
                <a:latin typeface="Times New Roman" panose="02020603050405020304" pitchFamily="18" charset="0"/>
              </a:rPr>
              <a:t>. The Minimalists. </a:t>
            </a:r>
            <a:r>
              <a:rPr lang="en-US">
                <a:effectLst/>
                <a:latin typeface="Times New Roman" panose="02020603050405020304" pitchFamily="18" charset="0"/>
                <a:hlinkClick r:id="rId3"/>
              </a:rPr>
              <a:t>https://www.theminimalists.com/jic/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Millburn, J. F. (2019a, August 16). </a:t>
            </a:r>
            <a:r>
              <a:rPr lang="en-US" i="1">
                <a:effectLst/>
                <a:latin typeface="Times New Roman" panose="02020603050405020304" pitchFamily="18" charset="0"/>
              </a:rPr>
              <a:t>Photo-Scanning Party</a:t>
            </a:r>
            <a:r>
              <a:rPr lang="en-US">
                <a:effectLst/>
                <a:latin typeface="Times New Roman" panose="02020603050405020304" pitchFamily="18" charset="0"/>
              </a:rPr>
              <a:t>. The Minimalists. </a:t>
            </a:r>
            <a:r>
              <a:rPr lang="en-US">
                <a:effectLst/>
                <a:latin typeface="Times New Roman" panose="02020603050405020304" pitchFamily="18" charset="0"/>
                <a:hlinkClick r:id="rId4"/>
              </a:rPr>
              <a:t>https://www.theminimalists.com/scanning/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Nicodemus, R. (2019, August 27). </a:t>
            </a:r>
            <a:r>
              <a:rPr lang="en-US" i="1">
                <a:effectLst/>
                <a:latin typeface="Times New Roman" panose="02020603050405020304" pitchFamily="18" charset="0"/>
              </a:rPr>
              <a:t>Packing Party: Unpack a Simpler Life</a:t>
            </a:r>
            <a:r>
              <a:rPr lang="en-US">
                <a:effectLst/>
                <a:latin typeface="Times New Roman" panose="02020603050405020304" pitchFamily="18" charset="0"/>
              </a:rPr>
              <a:t>. The Minimalists. </a:t>
            </a:r>
            <a:r>
              <a:rPr lang="en-US">
                <a:effectLst/>
                <a:latin typeface="Times New Roman" panose="02020603050405020304" pitchFamily="18" charset="0"/>
                <a:hlinkClick r:id="rId5"/>
              </a:rPr>
              <a:t>https://www.theminimalists.com/packing/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Nicodemus, J. F. M. R. (2020, February 3). </a:t>
            </a:r>
            <a:r>
              <a:rPr lang="en-US" i="1">
                <a:effectLst/>
                <a:latin typeface="Times New Roman" panose="02020603050405020304" pitchFamily="18" charset="0"/>
              </a:rPr>
              <a:t>Play the 30-Day Minimalism Game</a:t>
            </a:r>
            <a:r>
              <a:rPr lang="en-US">
                <a:effectLst/>
                <a:latin typeface="Times New Roman" panose="02020603050405020304" pitchFamily="18" charset="0"/>
              </a:rPr>
              <a:t>. The Minimalists. </a:t>
            </a:r>
            <a:r>
              <a:rPr lang="en-US">
                <a:effectLst/>
                <a:latin typeface="Times New Roman" panose="02020603050405020304" pitchFamily="18" charset="0"/>
                <a:hlinkClick r:id="rId6"/>
              </a:rPr>
              <a:t>https://www.theminimalists.com/game/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Carver, C. (2021, September 6). </a:t>
            </a:r>
            <a:r>
              <a:rPr lang="en-US" i="1">
                <a:effectLst/>
                <a:latin typeface="Times New Roman" panose="02020603050405020304" pitchFamily="18" charset="0"/>
              </a:rPr>
              <a:t>Project 333</a:t>
            </a:r>
            <a:r>
              <a:rPr lang="en-US">
                <a:effectLst/>
                <a:latin typeface="Times New Roman" panose="02020603050405020304" pitchFamily="18" charset="0"/>
              </a:rPr>
              <a:t>. Be More with Less. </a:t>
            </a:r>
            <a:r>
              <a:rPr lang="en-US">
                <a:effectLst/>
                <a:latin typeface="Times New Roman" panose="02020603050405020304" pitchFamily="18" charset="0"/>
                <a:hlinkClick r:id="rId7"/>
              </a:rPr>
              <a:t>https://bemorewithless.com/project-333/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Nicodemus, J. F. M. R. (2019a, August 3). </a:t>
            </a:r>
            <a:r>
              <a:rPr lang="en-US" i="1">
                <a:effectLst/>
                <a:latin typeface="Times New Roman" panose="02020603050405020304" pitchFamily="18" charset="0"/>
              </a:rPr>
              <a:t>Minimal Maxims</a:t>
            </a:r>
            <a:r>
              <a:rPr lang="en-US">
                <a:effectLst/>
                <a:latin typeface="Times New Roman" panose="02020603050405020304" pitchFamily="18" charset="0"/>
              </a:rPr>
              <a:t>. The Minimalists. https://www.theminimalists.com/minimalmaxims/</a:t>
            </a: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lnSpc>
                <a:spcPct val="100000"/>
              </a:lnSpc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 spc="-5">
              <a:latin typeface="Cambria"/>
              <a:cs typeface="Cambria"/>
            </a:endParaRPr>
          </a:p>
          <a:p>
            <a:endParaRPr lang="en-US">
              <a:latin typeface="Montserrat" panose="00000500000000000000" pitchFamily="2" charset="0"/>
            </a:endParaRPr>
          </a:p>
          <a:p>
            <a:endParaRPr lang="en-US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930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59630" y="766742"/>
            <a:ext cx="10139314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Photo Sources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5029" y="2571056"/>
            <a:ext cx="22468114" cy="1805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Grabowska, K. (2015, May 15). </a:t>
            </a:r>
            <a:r>
              <a:rPr lang="en-US" i="1">
                <a:effectLst/>
                <a:latin typeface="Times New Roman" panose="02020603050405020304" pitchFamily="18" charset="0"/>
              </a:rPr>
              <a:t>Less is more</a:t>
            </a:r>
            <a:r>
              <a:rPr lang="en-US">
                <a:effectLst/>
                <a:latin typeface="Times New Roman" panose="02020603050405020304" pitchFamily="18" charset="0"/>
              </a:rPr>
              <a:t> [Photograph]. https://pixabay.com/photos/less-is-more-quote-white-sentence-791109/</a:t>
            </a:r>
            <a:endParaRPr lang="en-US">
              <a:latin typeface="Montserrat" panose="0000050000000000000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latin typeface="Montserrat" panose="00000500000000000000"/>
              </a:rPr>
              <a:t>Holden, C. (</a:t>
            </a:r>
            <a:r>
              <a:rPr lang="en-US" err="1">
                <a:latin typeface="Montserrat" panose="00000500000000000000"/>
              </a:rPr>
              <a:t>n.d.</a:t>
            </a:r>
            <a:r>
              <a:rPr lang="en-US">
                <a:latin typeface="Montserrat" panose="00000500000000000000"/>
              </a:rPr>
              <a:t>). Studio Update: Valspar Paint. Retrieved December 12, 2017, from </a:t>
            </a:r>
            <a:r>
              <a:rPr lang="en-US">
                <a:latin typeface="Montserrat" panose="00000500000000000000"/>
                <a:hlinkClick r:id="rId2"/>
              </a:rPr>
              <a:t>http://inspiredbarn.com/2013/01/studio-update-valspar-paint/</a:t>
            </a:r>
            <a:endParaRPr lang="en-US">
              <a:latin typeface="Montserrat" panose="0000050000000000000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 err="1">
                <a:effectLst/>
                <a:latin typeface="Times New Roman" panose="02020603050405020304" pitchFamily="18" charset="0"/>
              </a:rPr>
              <a:t>Sikupela</a:t>
            </a:r>
            <a:r>
              <a:rPr lang="en-US">
                <a:effectLst/>
                <a:latin typeface="Times New Roman" panose="02020603050405020304" pitchFamily="18" charset="0"/>
              </a:rPr>
              <a:t>, T. (2020, July 10). [Railway in South Africa]. </a:t>
            </a:r>
            <a:r>
              <a:rPr lang="en-US">
                <a:effectLst/>
                <a:latin typeface="Times New Roman" panose="02020603050405020304" pitchFamily="18" charset="0"/>
                <a:hlinkClick r:id="rId3"/>
              </a:rPr>
              <a:t>https://unsplash.com/photos/ZC3iqcOL5T8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 err="1">
                <a:effectLst/>
                <a:latin typeface="Times New Roman" panose="02020603050405020304" pitchFamily="18" charset="0"/>
              </a:rPr>
              <a:t>Girardet</a:t>
            </a:r>
            <a:r>
              <a:rPr lang="en-US">
                <a:effectLst/>
                <a:latin typeface="Times New Roman" panose="02020603050405020304" pitchFamily="18" charset="0"/>
              </a:rPr>
              <a:t>, E. (2021, March 10). </a:t>
            </a:r>
            <a:r>
              <a:rPr lang="en-US" i="1">
                <a:effectLst/>
                <a:latin typeface="Times New Roman" panose="02020603050405020304" pitchFamily="18" charset="0"/>
              </a:rPr>
              <a:t>All you need is less</a:t>
            </a:r>
            <a:r>
              <a:rPr lang="en-US">
                <a:effectLst/>
                <a:latin typeface="Times New Roman" panose="02020603050405020304" pitchFamily="18" charset="0"/>
              </a:rPr>
              <a:t> [Photograph]. </a:t>
            </a:r>
            <a:r>
              <a:rPr lang="en-US">
                <a:effectLst/>
                <a:latin typeface="Times New Roman" panose="02020603050405020304" pitchFamily="18" charset="0"/>
                <a:hlinkClick r:id="rId4"/>
              </a:rPr>
              <a:t>https://unsplash.com/photos/fti002hQCCA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Jordan, B. (2021, August 8). [Brown wooden blocks]. </a:t>
            </a:r>
            <a:r>
              <a:rPr lang="en-US">
                <a:effectLst/>
                <a:latin typeface="Times New Roman" panose="02020603050405020304" pitchFamily="18" charset="0"/>
                <a:hlinkClick r:id="rId5"/>
              </a:rPr>
              <a:t>https://unsplash.com/photos/ofpr9Cw8Rj8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 err="1">
                <a:effectLst/>
                <a:latin typeface="Times New Roman" panose="02020603050405020304" pitchFamily="18" charset="0"/>
              </a:rPr>
              <a:t>Sørby</a:t>
            </a:r>
            <a:r>
              <a:rPr lang="en-US">
                <a:effectLst/>
                <a:latin typeface="Times New Roman" panose="02020603050405020304" pitchFamily="18" charset="0"/>
              </a:rPr>
              <a:t>, H. (2015, January 26). [Snowy Tree Landscape]. </a:t>
            </a:r>
            <a:r>
              <a:rPr lang="en-US">
                <a:effectLst/>
                <a:latin typeface="Times New Roman" panose="02020603050405020304" pitchFamily="18" charset="0"/>
                <a:hlinkClick r:id="rId6"/>
              </a:rPr>
              <a:t>https://pixabay.com/photos/treet-sn%c3%b8-vinter-landskapet-hvit-610893/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Ott, C. (2020, July 6). </a:t>
            </a:r>
            <a:r>
              <a:rPr lang="en-US" i="1">
                <a:effectLst/>
                <a:latin typeface="Times New Roman" panose="02020603050405020304" pitchFamily="18" charset="0"/>
              </a:rPr>
              <a:t>Social media seriously harms your mental health</a:t>
            </a:r>
            <a:r>
              <a:rPr lang="en-US">
                <a:effectLst/>
                <a:latin typeface="Times New Roman" panose="02020603050405020304" pitchFamily="18" charset="0"/>
              </a:rPr>
              <a:t> [Photograph]. </a:t>
            </a:r>
            <a:r>
              <a:rPr lang="en-US">
                <a:effectLst/>
                <a:latin typeface="Times New Roman" panose="02020603050405020304" pitchFamily="18" charset="0"/>
                <a:hlinkClick r:id="rId7"/>
              </a:rPr>
              <a:t>https://unsplash.com/photos/hgGLolfrGyQ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 err="1">
                <a:effectLst/>
                <a:latin typeface="Times New Roman" panose="02020603050405020304" pitchFamily="18" charset="0"/>
              </a:rPr>
              <a:t>Foto</a:t>
            </a:r>
            <a:r>
              <a:rPr lang="en-US">
                <a:effectLst/>
                <a:latin typeface="Times New Roman" panose="02020603050405020304" pitchFamily="18" charset="0"/>
              </a:rPr>
              <a:t>-Rabe. (2019, August 21). [Money burning]. </a:t>
            </a:r>
            <a:r>
              <a:rPr lang="en-US">
                <a:effectLst/>
                <a:latin typeface="Times New Roman" panose="02020603050405020304" pitchFamily="18" charset="0"/>
                <a:hlinkClick r:id="rId8"/>
              </a:rPr>
              <a:t>https://pixabay.com/photos/money-burn-dollar-waste-finance-4418858/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Sigmund. (2021, March 8). [Laptop with plants]. </a:t>
            </a:r>
            <a:r>
              <a:rPr lang="en-US">
                <a:effectLst/>
                <a:latin typeface="Times New Roman" panose="02020603050405020304" pitchFamily="18" charset="0"/>
                <a:hlinkClick r:id="rId9"/>
              </a:rPr>
              <a:t>https://unsplash.com/photos/13aN_pn10wk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USA-</a:t>
            </a:r>
            <a:r>
              <a:rPr lang="en-US" err="1">
                <a:effectLst/>
                <a:latin typeface="Times New Roman" panose="02020603050405020304" pitchFamily="18" charset="0"/>
              </a:rPr>
              <a:t>Reiseblogger</a:t>
            </a:r>
            <a:r>
              <a:rPr lang="en-US">
                <a:effectLst/>
                <a:latin typeface="Times New Roman" panose="02020603050405020304" pitchFamily="18" charset="0"/>
              </a:rPr>
              <a:t>. (2016, October 13). [Cell phone with headphones]. </a:t>
            </a:r>
            <a:r>
              <a:rPr lang="en-US">
                <a:effectLst/>
                <a:latin typeface="Times New Roman" panose="02020603050405020304" pitchFamily="18" charset="0"/>
                <a:hlinkClick r:id="rId10"/>
              </a:rPr>
              <a:t>https://pixabay.com/photos/smartphone-notebook-social-media-1735044/</a:t>
            </a: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r>
              <a:rPr lang="en-US">
                <a:effectLst/>
                <a:latin typeface="Times New Roman" panose="02020603050405020304" pitchFamily="18" charset="0"/>
              </a:rPr>
              <a:t>Shea, K. (2018, August 20). </a:t>
            </a:r>
            <a:r>
              <a:rPr lang="en-US" i="1">
                <a:effectLst/>
                <a:latin typeface="Times New Roman" panose="02020603050405020304" pitchFamily="18" charset="0"/>
              </a:rPr>
              <a:t>Clear framed eyeglasses on top of books</a:t>
            </a:r>
            <a:r>
              <a:rPr lang="en-US">
                <a:effectLst/>
                <a:latin typeface="Times New Roman" panose="02020603050405020304" pitchFamily="18" charset="0"/>
              </a:rPr>
              <a:t> [Photograph]. https://unsplash.com/photos/apcUIqOPEIo</a:t>
            </a: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 sz="1800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effectLst/>
              <a:latin typeface="Times New Roman" panose="02020603050405020304" pitchFamily="18" charset="0"/>
            </a:endParaRPr>
          </a:p>
          <a:p>
            <a:pPr marL="436880" indent="-335915">
              <a:spcBef>
                <a:spcPts val="645"/>
              </a:spcBef>
              <a:buFont typeface="Arial"/>
              <a:buChar char="●"/>
              <a:tabLst>
                <a:tab pos="436880" algn="l"/>
                <a:tab pos="438150" algn="l"/>
              </a:tabLst>
            </a:pPr>
            <a:endParaRPr lang="en-US">
              <a:latin typeface="Montserrat" panose="00000500000000000000"/>
            </a:endParaRPr>
          </a:p>
          <a:p>
            <a:endParaRPr lang="en-US">
              <a:latin typeface="Montserrat" panose="000005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1386391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100" y="0"/>
            <a:ext cx="8054975" cy="13716000"/>
          </a:xfrm>
          <a:prstGeom prst="rect">
            <a:avLst/>
          </a:prstGeom>
          <a:solidFill>
            <a:schemeClr val="accent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8165" y="215154"/>
            <a:ext cx="6240907" cy="11172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600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“Love people and use things because the opposite never works.” The Minimalists</a:t>
            </a:r>
            <a:endParaRPr lang="en-US" sz="4800">
              <a:solidFill>
                <a:schemeClr val="bg1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59630" y="766742"/>
            <a:ext cx="16274199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0" b="1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Questions and Discussion?</a:t>
            </a:r>
          </a:p>
        </p:txBody>
      </p:sp>
    </p:spTree>
    <p:extLst>
      <p:ext uri="{BB962C8B-B14F-4D97-AF65-F5344CB8AC3E}">
        <p14:creationId xmlns:p14="http://schemas.microsoft.com/office/powerpoint/2010/main" val="2439251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ack Minimal 1">
      <a:dk1>
        <a:srgbClr val="000000"/>
      </a:dk1>
      <a:lt1>
        <a:srgbClr val="FFFFFF"/>
      </a:lt1>
      <a:dk2>
        <a:srgbClr val="000000"/>
      </a:dk2>
      <a:lt2>
        <a:srgbClr val="F6F7FA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B0B1B3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37BD1B9B28A4439FF9633AD66FB952" ma:contentTypeVersion="13" ma:contentTypeDescription="Create a new document." ma:contentTypeScope="" ma:versionID="8cdba8b3d1b080c311884c0fce568fde">
  <xsd:schema xmlns:xsd="http://www.w3.org/2001/XMLSchema" xmlns:xs="http://www.w3.org/2001/XMLSchema" xmlns:p="http://schemas.microsoft.com/office/2006/metadata/properties" xmlns:ns3="da8cd498-c7ad-43f5-9c41-c71ec9c18235" xmlns:ns4="2e1fcf56-66ca-4d28-a0bc-11985139daf9" targetNamespace="http://schemas.microsoft.com/office/2006/metadata/properties" ma:root="true" ma:fieldsID="4930cf2794a32c83eb0f028643b5f204" ns3:_="" ns4:_="">
    <xsd:import namespace="da8cd498-c7ad-43f5-9c41-c71ec9c18235"/>
    <xsd:import namespace="2e1fcf56-66ca-4d28-a0bc-11985139da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8cd498-c7ad-43f5-9c41-c71ec9c182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1fcf56-66ca-4d28-a0bc-11985139daf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787B28-E49C-4AAE-9EA7-EF5E124537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BECA84-62E2-45B1-9A98-920893F16057}">
  <ds:schemaRefs>
    <ds:schemaRef ds:uri="http://schemas.microsoft.com/office/2006/documentManagement/types"/>
    <ds:schemaRef ds:uri="http://purl.org/dc/elements/1.1/"/>
    <ds:schemaRef ds:uri="da8cd498-c7ad-43f5-9c41-c71ec9c18235"/>
    <ds:schemaRef ds:uri="2e1fcf56-66ca-4d28-a0bc-11985139daf9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E3C9767-CD39-4A85-9B81-521F37DB5A3C}">
  <ds:schemaRefs>
    <ds:schemaRef ds:uri="2e1fcf56-66ca-4d28-a0bc-11985139daf9"/>
    <ds:schemaRef ds:uri="da8cd498-c7ad-43f5-9c41-c71ec9c1823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1627</TotalTime>
  <Words>2637</Words>
  <Application>Microsoft Office PowerPoint</Application>
  <PresentationFormat>Custom</PresentationFormat>
  <Paragraphs>237</Paragraphs>
  <Slides>35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0" baseType="lpstr">
      <vt:lpstr>Arial</vt:lpstr>
      <vt:lpstr>Arial-BoldMT</vt:lpstr>
      <vt:lpstr>ArialMT</vt:lpstr>
      <vt:lpstr>Book Antiqua</vt:lpstr>
      <vt:lpstr>Calibri</vt:lpstr>
      <vt:lpstr>Calibri Light</vt:lpstr>
      <vt:lpstr>Cambria</vt:lpstr>
      <vt:lpstr>Crimson Text</vt:lpstr>
      <vt:lpstr>Montserrat</vt:lpstr>
      <vt:lpstr>Montserrat Light</vt:lpstr>
      <vt:lpstr>Montserrat Semi</vt:lpstr>
      <vt:lpstr>Montserrat Ultra Light</vt:lpstr>
      <vt:lpstr>Oswald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Spinner, Todd</cp:lastModifiedBy>
  <cp:revision>9</cp:revision>
  <cp:lastPrinted>2021-09-08T15:55:28Z</cp:lastPrinted>
  <dcterms:created xsi:type="dcterms:W3CDTF">2016-03-02T16:16:57Z</dcterms:created>
  <dcterms:modified xsi:type="dcterms:W3CDTF">2023-04-05T17:44:08Z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0x010100BF37BD1B9B28A4439FF9633AD66FB952</vt:lpwstr>
  </property>
</Properties>
</file>